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y="10287000" cx="18288000"/>
  <p:notesSz cx="6858000" cy="9144000"/>
  <p:embeddedFontLst>
    <p:embeddedFont>
      <p:font typeface="Fira Sans Medium"/>
      <p:regular r:id="rId27"/>
      <p:bold r:id="rId28"/>
      <p:italic r:id="rId29"/>
      <p:boldItalic r:id="rId30"/>
    </p:embeddedFont>
    <p:embeddedFont>
      <p:font typeface="Fira Sans Light"/>
      <p:regular r:id="rId31"/>
      <p:bold r:id="rId32"/>
      <p:italic r:id="rId33"/>
      <p:boldItalic r:id="rId34"/>
    </p:embeddedFont>
    <p:embeddedFont>
      <p:font typeface="Sansita"/>
      <p:regular r:id="rId35"/>
      <p:bold r:id="rId36"/>
      <p:italic r:id="rId37"/>
      <p:boldItalic r:id="rId38"/>
    </p:embeddedFont>
    <p:embeddedFont>
      <p:font typeface="DM Sans"/>
      <p:regular r:id="rId39"/>
      <p:bold r:id="rId40"/>
      <p:italic r:id="rId41"/>
      <p:boldItalic r:id="rId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GoogleSlidesCustomDataVersion2">
      <go:slidesCustomData xmlns:go="http://customooxmlschemas.google.com/" r:id="rId43" roundtripDataSignature="AMtx7miFLM2GB4l5P5N4Nx9OZtELz0tNy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DMSans-bold.fntdata"/><Relationship Id="rId20" Type="http://schemas.openxmlformats.org/officeDocument/2006/relationships/slide" Target="slides/slide15.xml"/><Relationship Id="rId42" Type="http://schemas.openxmlformats.org/officeDocument/2006/relationships/font" Target="fonts/DMSans-boldItalic.fntdata"/><Relationship Id="rId41" Type="http://schemas.openxmlformats.org/officeDocument/2006/relationships/font" Target="fonts/DMSans-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43" Type="http://customschemas.google.com/relationships/presentationmetadata" Target="meta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FiraSansMedium-bold.fntdata"/><Relationship Id="rId27" Type="http://schemas.openxmlformats.org/officeDocument/2006/relationships/font" Target="fonts/FiraSansMedium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FiraSansMedium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FiraSansLight-regular.fntdata"/><Relationship Id="rId30" Type="http://schemas.openxmlformats.org/officeDocument/2006/relationships/font" Target="fonts/FiraSansMedium-boldItalic.fntdata"/><Relationship Id="rId11" Type="http://schemas.openxmlformats.org/officeDocument/2006/relationships/slide" Target="slides/slide6.xml"/><Relationship Id="rId33" Type="http://schemas.openxmlformats.org/officeDocument/2006/relationships/font" Target="fonts/FiraSansLight-italic.fntdata"/><Relationship Id="rId10" Type="http://schemas.openxmlformats.org/officeDocument/2006/relationships/slide" Target="slides/slide5.xml"/><Relationship Id="rId32" Type="http://schemas.openxmlformats.org/officeDocument/2006/relationships/font" Target="fonts/FiraSansLight-bold.fntdata"/><Relationship Id="rId13" Type="http://schemas.openxmlformats.org/officeDocument/2006/relationships/slide" Target="slides/slide8.xml"/><Relationship Id="rId35" Type="http://schemas.openxmlformats.org/officeDocument/2006/relationships/font" Target="fonts/Sansita-regular.fntdata"/><Relationship Id="rId12" Type="http://schemas.openxmlformats.org/officeDocument/2006/relationships/slide" Target="slides/slide7.xml"/><Relationship Id="rId34" Type="http://schemas.openxmlformats.org/officeDocument/2006/relationships/font" Target="fonts/FiraSansLight-boldItalic.fntdata"/><Relationship Id="rId15" Type="http://schemas.openxmlformats.org/officeDocument/2006/relationships/slide" Target="slides/slide10.xml"/><Relationship Id="rId37" Type="http://schemas.openxmlformats.org/officeDocument/2006/relationships/font" Target="fonts/Sansita-italic.fntdata"/><Relationship Id="rId14" Type="http://schemas.openxmlformats.org/officeDocument/2006/relationships/slide" Target="slides/slide9.xml"/><Relationship Id="rId36" Type="http://schemas.openxmlformats.org/officeDocument/2006/relationships/font" Target="fonts/Sansita-bold.fntdata"/><Relationship Id="rId17" Type="http://schemas.openxmlformats.org/officeDocument/2006/relationships/slide" Target="slides/slide12.xml"/><Relationship Id="rId39" Type="http://schemas.openxmlformats.org/officeDocument/2006/relationships/font" Target="fonts/DMSans-regular.fntdata"/><Relationship Id="rId16" Type="http://schemas.openxmlformats.org/officeDocument/2006/relationships/slide" Target="slides/slide11.xml"/><Relationship Id="rId38" Type="http://schemas.openxmlformats.org/officeDocument/2006/relationships/font" Target="fonts/Sansita-bold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1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2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2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2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32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3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3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3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3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33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3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3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3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4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4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2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25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2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2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2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6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26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2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2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2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7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27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2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2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28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28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28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28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2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2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0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30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30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3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3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3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1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31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31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3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3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3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22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2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2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2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Relationship Id="rId4" Type="http://schemas.openxmlformats.org/officeDocument/2006/relationships/image" Target="../media/image18.png"/><Relationship Id="rId5" Type="http://schemas.openxmlformats.org/officeDocument/2006/relationships/image" Target="../media/image5.png"/><Relationship Id="rId6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0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1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Relationship Id="rId4" Type="http://schemas.openxmlformats.org/officeDocument/2006/relationships/image" Target="../media/image17.png"/><Relationship Id="rId5" Type="http://schemas.openxmlformats.org/officeDocument/2006/relationships/image" Target="../media/image1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4F4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/>
          <p:nvPr/>
        </p:nvSpPr>
        <p:spPr>
          <a:xfrm>
            <a:off x="14328902" y="2317173"/>
            <a:ext cx="7321033" cy="6340049"/>
          </a:xfrm>
          <a:custGeom>
            <a:rect b="b" l="l" r="r" t="t"/>
            <a:pathLst>
              <a:path extrusionOk="0" h="3134614" w="3619627">
                <a:moveTo>
                  <a:pt x="3619627" y="1567307"/>
                </a:moveTo>
                <a:lnTo>
                  <a:pt x="2714752" y="3134614"/>
                </a:lnTo>
                <a:lnTo>
                  <a:pt x="904875" y="3134614"/>
                </a:lnTo>
                <a:lnTo>
                  <a:pt x="0" y="1567307"/>
                </a:lnTo>
                <a:lnTo>
                  <a:pt x="904875" y="0"/>
                </a:lnTo>
                <a:lnTo>
                  <a:pt x="2714625" y="0"/>
                </a:lnTo>
                <a:lnTo>
                  <a:pt x="3619627" y="1567307"/>
                </a:lnTo>
                <a:close/>
              </a:path>
            </a:pathLst>
          </a:custGeom>
          <a:solidFill>
            <a:srgbClr val="237161"/>
          </a:solidFill>
          <a:ln>
            <a:noFill/>
          </a:ln>
        </p:spPr>
      </p:sp>
      <p:sp>
        <p:nvSpPr>
          <p:cNvPr id="85" name="Google Shape;85;p1"/>
          <p:cNvSpPr/>
          <p:nvPr/>
        </p:nvSpPr>
        <p:spPr>
          <a:xfrm>
            <a:off x="12122944" y="7035126"/>
            <a:ext cx="4970154" cy="4304177"/>
          </a:xfrm>
          <a:custGeom>
            <a:rect b="b" l="l" r="r" t="t"/>
            <a:pathLst>
              <a:path extrusionOk="0" h="3134614" w="3619627">
                <a:moveTo>
                  <a:pt x="3619627" y="1567307"/>
                </a:moveTo>
                <a:lnTo>
                  <a:pt x="2714752" y="3134614"/>
                </a:lnTo>
                <a:lnTo>
                  <a:pt x="904875" y="3134614"/>
                </a:lnTo>
                <a:lnTo>
                  <a:pt x="0" y="1567307"/>
                </a:lnTo>
                <a:lnTo>
                  <a:pt x="904875" y="0"/>
                </a:lnTo>
                <a:lnTo>
                  <a:pt x="2714625" y="0"/>
                </a:lnTo>
                <a:lnTo>
                  <a:pt x="3619627" y="1567307"/>
                </a:lnTo>
                <a:close/>
              </a:path>
            </a:pathLst>
          </a:custGeom>
          <a:solidFill>
            <a:srgbClr val="F1B86E"/>
          </a:solidFill>
          <a:ln>
            <a:noFill/>
          </a:ln>
        </p:spPr>
      </p:sp>
      <p:sp>
        <p:nvSpPr>
          <p:cNvPr id="86" name="Google Shape;86;p1"/>
          <p:cNvSpPr/>
          <p:nvPr/>
        </p:nvSpPr>
        <p:spPr>
          <a:xfrm>
            <a:off x="12336342" y="5954842"/>
            <a:ext cx="2271679" cy="1967285"/>
          </a:xfrm>
          <a:custGeom>
            <a:rect b="b" l="l" r="r" t="t"/>
            <a:pathLst>
              <a:path extrusionOk="0" h="3134614" w="3619627">
                <a:moveTo>
                  <a:pt x="3619627" y="1567307"/>
                </a:moveTo>
                <a:lnTo>
                  <a:pt x="2714752" y="3134614"/>
                </a:lnTo>
                <a:lnTo>
                  <a:pt x="904875" y="3134614"/>
                </a:lnTo>
                <a:lnTo>
                  <a:pt x="0" y="1567307"/>
                </a:lnTo>
                <a:lnTo>
                  <a:pt x="904875" y="0"/>
                </a:lnTo>
                <a:lnTo>
                  <a:pt x="2714625" y="0"/>
                </a:lnTo>
                <a:lnTo>
                  <a:pt x="3619627" y="1567307"/>
                </a:lnTo>
                <a:close/>
              </a:path>
            </a:pathLst>
          </a:custGeom>
          <a:solidFill>
            <a:srgbClr val="F76B50"/>
          </a:solidFill>
          <a:ln>
            <a:noFill/>
          </a:ln>
        </p:spPr>
      </p:sp>
      <p:sp>
        <p:nvSpPr>
          <p:cNvPr id="87" name="Google Shape;87;p1"/>
          <p:cNvSpPr/>
          <p:nvPr/>
        </p:nvSpPr>
        <p:spPr>
          <a:xfrm>
            <a:off x="13737770" y="373605"/>
            <a:ext cx="3799619" cy="3290488"/>
          </a:xfrm>
          <a:custGeom>
            <a:rect b="b" l="l" r="r" t="t"/>
            <a:pathLst>
              <a:path extrusionOk="0" h="3134614" w="3619627">
                <a:moveTo>
                  <a:pt x="3619627" y="1567307"/>
                </a:moveTo>
                <a:lnTo>
                  <a:pt x="2714752" y="3134614"/>
                </a:lnTo>
                <a:lnTo>
                  <a:pt x="904875" y="3134614"/>
                </a:lnTo>
                <a:lnTo>
                  <a:pt x="0" y="1567307"/>
                </a:lnTo>
                <a:lnTo>
                  <a:pt x="904875" y="0"/>
                </a:lnTo>
                <a:lnTo>
                  <a:pt x="2714625" y="0"/>
                </a:lnTo>
                <a:lnTo>
                  <a:pt x="3619627" y="1567307"/>
                </a:lnTo>
                <a:close/>
              </a:path>
            </a:pathLst>
          </a:custGeom>
          <a:solidFill>
            <a:srgbClr val="F1B86E"/>
          </a:solidFill>
          <a:ln>
            <a:noFill/>
          </a:ln>
        </p:spPr>
      </p:sp>
      <p:sp>
        <p:nvSpPr>
          <p:cNvPr id="88" name="Google Shape;88;p1"/>
          <p:cNvSpPr txBox="1"/>
          <p:nvPr/>
        </p:nvSpPr>
        <p:spPr>
          <a:xfrm>
            <a:off x="-909455" y="3703763"/>
            <a:ext cx="19197455" cy="14397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148" u="none" cap="none" strike="noStrike">
                <a:solidFill>
                  <a:srgbClr val="F76B50"/>
                </a:solidFill>
                <a:latin typeface="Arial"/>
                <a:ea typeface="Arial"/>
                <a:cs typeface="Arial"/>
                <a:sym typeface="Arial"/>
              </a:rPr>
              <a:t>CALORIE ADVISOR APPLICATION USING </a:t>
            </a:r>
            <a:endParaRPr/>
          </a:p>
          <a:p>
            <a:pPr indent="0" lvl="0" marL="0" marR="0" rtl="0" algn="ctr">
              <a:lnSpc>
                <a:spcPct val="1399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148" u="none" cap="none" strike="noStrike">
                <a:solidFill>
                  <a:srgbClr val="F76B50"/>
                </a:solidFill>
                <a:latin typeface="Arial"/>
                <a:ea typeface="Arial"/>
                <a:cs typeface="Arial"/>
                <a:sym typeface="Arial"/>
              </a:rPr>
              <a:t>GEMINI PRO VISION. 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DCC8"/>
        </a:solidFill>
      </p:bgPr>
    </p:bg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0"/>
          <p:cNvSpPr txBox="1"/>
          <p:nvPr/>
        </p:nvSpPr>
        <p:spPr>
          <a:xfrm>
            <a:off x="3449019" y="1019175"/>
            <a:ext cx="13375594" cy="11525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System Architecture</a:t>
            </a:r>
            <a:endParaRPr/>
          </a:p>
        </p:txBody>
      </p:sp>
      <p:sp>
        <p:nvSpPr>
          <p:cNvPr id="192" name="Google Shape;192;p10"/>
          <p:cNvSpPr/>
          <p:nvPr/>
        </p:nvSpPr>
        <p:spPr>
          <a:xfrm>
            <a:off x="15600730" y="-1466618"/>
            <a:ext cx="6210236" cy="5378093"/>
          </a:xfrm>
          <a:custGeom>
            <a:rect b="b" l="l" r="r" t="t"/>
            <a:pathLst>
              <a:path extrusionOk="0" h="3134614" w="3619627">
                <a:moveTo>
                  <a:pt x="3619627" y="1567307"/>
                </a:moveTo>
                <a:lnTo>
                  <a:pt x="2714752" y="3134614"/>
                </a:lnTo>
                <a:lnTo>
                  <a:pt x="904875" y="3134614"/>
                </a:lnTo>
                <a:lnTo>
                  <a:pt x="0" y="1567307"/>
                </a:lnTo>
                <a:lnTo>
                  <a:pt x="904875" y="0"/>
                </a:lnTo>
                <a:lnTo>
                  <a:pt x="2714625" y="0"/>
                </a:lnTo>
                <a:lnTo>
                  <a:pt x="3619627" y="1567307"/>
                </a:lnTo>
                <a:close/>
              </a:path>
            </a:pathLst>
          </a:custGeom>
          <a:solidFill>
            <a:srgbClr val="F1B86E"/>
          </a:solidFill>
          <a:ln>
            <a:noFill/>
          </a:ln>
        </p:spPr>
      </p:sp>
      <p:sp>
        <p:nvSpPr>
          <p:cNvPr id="193" name="Google Shape;193;p10"/>
          <p:cNvSpPr/>
          <p:nvPr/>
        </p:nvSpPr>
        <p:spPr>
          <a:xfrm>
            <a:off x="-1074717" y="8625488"/>
            <a:ext cx="2695438" cy="2334501"/>
          </a:xfrm>
          <a:custGeom>
            <a:rect b="b" l="l" r="r" t="t"/>
            <a:pathLst>
              <a:path extrusionOk="0" h="5372100" w="6202680">
                <a:moveTo>
                  <a:pt x="4652010" y="0"/>
                </a:moveTo>
                <a:lnTo>
                  <a:pt x="1550670" y="0"/>
                </a:lnTo>
                <a:lnTo>
                  <a:pt x="0" y="2686050"/>
                </a:lnTo>
                <a:lnTo>
                  <a:pt x="1550670" y="5372100"/>
                </a:lnTo>
                <a:lnTo>
                  <a:pt x="4652010" y="5372100"/>
                </a:lnTo>
                <a:lnTo>
                  <a:pt x="6202680" y="2686050"/>
                </a:lnTo>
                <a:lnTo>
                  <a:pt x="4652010" y="0"/>
                </a:lnTo>
                <a:close/>
              </a:path>
            </a:pathLst>
          </a:custGeom>
          <a:solidFill>
            <a:srgbClr val="00A181"/>
          </a:solidFill>
          <a:ln>
            <a:noFill/>
          </a:ln>
        </p:spPr>
      </p:sp>
      <p:sp>
        <p:nvSpPr>
          <p:cNvPr id="194" name="Google Shape;194;p10"/>
          <p:cNvSpPr/>
          <p:nvPr/>
        </p:nvSpPr>
        <p:spPr>
          <a:xfrm>
            <a:off x="3200844" y="2828037"/>
            <a:ext cx="11886313" cy="6304605"/>
          </a:xfrm>
          <a:custGeom>
            <a:rect b="b" l="l" r="r" t="t"/>
            <a:pathLst>
              <a:path extrusionOk="0" h="6304605" w="11886313">
                <a:moveTo>
                  <a:pt x="0" y="0"/>
                </a:moveTo>
                <a:lnTo>
                  <a:pt x="11886312" y="0"/>
                </a:lnTo>
                <a:lnTo>
                  <a:pt x="11886312" y="6304605"/>
                </a:lnTo>
                <a:lnTo>
                  <a:pt x="0" y="630460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76B50"/>
        </a:solidFill>
      </p:bgPr>
    </p:bg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9" name="Google Shape;199;p11"/>
          <p:cNvGrpSpPr/>
          <p:nvPr/>
        </p:nvGrpSpPr>
        <p:grpSpPr>
          <a:xfrm>
            <a:off x="2820331" y="3729149"/>
            <a:ext cx="16230600" cy="2348845"/>
            <a:chOff x="0" y="-9525"/>
            <a:chExt cx="21640800" cy="3131793"/>
          </a:xfrm>
        </p:grpSpPr>
        <p:sp>
          <p:nvSpPr>
            <p:cNvPr id="200" name="Google Shape;200;p11"/>
            <p:cNvSpPr txBox="1"/>
            <p:nvPr/>
          </p:nvSpPr>
          <p:spPr>
            <a:xfrm>
              <a:off x="0" y="2398368"/>
              <a:ext cx="21640800" cy="72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2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201;p11"/>
            <p:cNvSpPr txBox="1"/>
            <p:nvPr/>
          </p:nvSpPr>
          <p:spPr>
            <a:xfrm>
              <a:off x="0" y="-9525"/>
              <a:ext cx="21640800" cy="19399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9500" u="none" cap="none" strike="noStrike">
                  <a:solidFill>
                    <a:srgbClr val="F4F4F4"/>
                  </a:solidFill>
                  <a:latin typeface="Arial"/>
                  <a:ea typeface="Arial"/>
                  <a:cs typeface="Arial"/>
                  <a:sym typeface="Arial"/>
                </a:rPr>
                <a:t>Technology used</a:t>
              </a:r>
              <a:endParaRPr/>
            </a:p>
          </p:txBody>
        </p:sp>
      </p:grpSp>
      <p:sp>
        <p:nvSpPr>
          <p:cNvPr id="202" name="Google Shape;202;p11"/>
          <p:cNvSpPr/>
          <p:nvPr/>
        </p:nvSpPr>
        <p:spPr>
          <a:xfrm>
            <a:off x="-3563094" y="6077994"/>
            <a:ext cx="6383425" cy="5528076"/>
          </a:xfrm>
          <a:custGeom>
            <a:rect b="b" l="l" r="r" t="t"/>
            <a:pathLst>
              <a:path extrusionOk="0" h="3134614" w="3619627">
                <a:moveTo>
                  <a:pt x="3619627" y="1567307"/>
                </a:moveTo>
                <a:lnTo>
                  <a:pt x="2714752" y="3134614"/>
                </a:lnTo>
                <a:lnTo>
                  <a:pt x="904875" y="3134614"/>
                </a:lnTo>
                <a:lnTo>
                  <a:pt x="0" y="1567307"/>
                </a:lnTo>
                <a:lnTo>
                  <a:pt x="904875" y="0"/>
                </a:lnTo>
                <a:lnTo>
                  <a:pt x="2714625" y="0"/>
                </a:lnTo>
                <a:lnTo>
                  <a:pt x="3619627" y="1567307"/>
                </a:lnTo>
                <a:close/>
              </a:path>
            </a:pathLst>
          </a:custGeom>
          <a:solidFill>
            <a:srgbClr val="00A181"/>
          </a:solidFill>
          <a:ln>
            <a:noFill/>
          </a:ln>
        </p:spPr>
      </p:sp>
      <p:sp>
        <p:nvSpPr>
          <p:cNvPr id="203" name="Google Shape;203;p11"/>
          <p:cNvSpPr/>
          <p:nvPr/>
        </p:nvSpPr>
        <p:spPr>
          <a:xfrm>
            <a:off x="1671665" y="7004492"/>
            <a:ext cx="3034530" cy="2627917"/>
          </a:xfrm>
          <a:custGeom>
            <a:rect b="b" l="l" r="r" t="t"/>
            <a:pathLst>
              <a:path extrusionOk="0" h="3134614" w="3619627">
                <a:moveTo>
                  <a:pt x="3619627" y="1567307"/>
                </a:moveTo>
                <a:lnTo>
                  <a:pt x="2714752" y="3134614"/>
                </a:lnTo>
                <a:lnTo>
                  <a:pt x="904875" y="3134614"/>
                </a:lnTo>
                <a:lnTo>
                  <a:pt x="0" y="1567307"/>
                </a:lnTo>
                <a:lnTo>
                  <a:pt x="904875" y="0"/>
                </a:lnTo>
                <a:lnTo>
                  <a:pt x="2714625" y="0"/>
                </a:lnTo>
                <a:lnTo>
                  <a:pt x="3619627" y="1567307"/>
                </a:lnTo>
                <a:close/>
              </a:path>
            </a:pathLst>
          </a:custGeom>
          <a:solidFill>
            <a:srgbClr val="F4F4F4"/>
          </a:solidFill>
          <a:ln>
            <a:noFill/>
          </a:ln>
        </p:spPr>
      </p:sp>
      <p:sp>
        <p:nvSpPr>
          <p:cNvPr id="204" name="Google Shape;204;p11"/>
          <p:cNvSpPr/>
          <p:nvPr/>
        </p:nvSpPr>
        <p:spPr>
          <a:xfrm>
            <a:off x="4053492" y="8956750"/>
            <a:ext cx="2141618" cy="1854652"/>
          </a:xfrm>
          <a:custGeom>
            <a:rect b="b" l="l" r="r" t="t"/>
            <a:pathLst>
              <a:path extrusionOk="0" h="3134614" w="3619627">
                <a:moveTo>
                  <a:pt x="3619627" y="1567307"/>
                </a:moveTo>
                <a:lnTo>
                  <a:pt x="2714752" y="3134614"/>
                </a:lnTo>
                <a:lnTo>
                  <a:pt x="904875" y="3134614"/>
                </a:lnTo>
                <a:lnTo>
                  <a:pt x="0" y="1567307"/>
                </a:lnTo>
                <a:lnTo>
                  <a:pt x="904875" y="0"/>
                </a:lnTo>
                <a:lnTo>
                  <a:pt x="2714625" y="0"/>
                </a:lnTo>
                <a:lnTo>
                  <a:pt x="3619627" y="1567307"/>
                </a:lnTo>
                <a:close/>
              </a:path>
            </a:pathLst>
          </a:custGeom>
          <a:solidFill>
            <a:srgbClr val="F1B86E"/>
          </a:solidFill>
          <a:ln>
            <a:noFill/>
          </a:ln>
        </p:spPr>
      </p:sp>
      <p:grpSp>
        <p:nvGrpSpPr>
          <p:cNvPr id="205" name="Google Shape;205;p11"/>
          <p:cNvGrpSpPr/>
          <p:nvPr/>
        </p:nvGrpSpPr>
        <p:grpSpPr>
          <a:xfrm>
            <a:off x="1028700" y="2975311"/>
            <a:ext cx="16230600" cy="2348845"/>
            <a:chOff x="0" y="-9525"/>
            <a:chExt cx="21640800" cy="3131793"/>
          </a:xfrm>
        </p:grpSpPr>
        <p:sp>
          <p:nvSpPr>
            <p:cNvPr id="206" name="Google Shape;206;p11"/>
            <p:cNvSpPr txBox="1"/>
            <p:nvPr/>
          </p:nvSpPr>
          <p:spPr>
            <a:xfrm>
              <a:off x="0" y="2398368"/>
              <a:ext cx="21640800" cy="72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2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" name="Google Shape;207;p11"/>
            <p:cNvSpPr txBox="1"/>
            <p:nvPr/>
          </p:nvSpPr>
          <p:spPr>
            <a:xfrm>
              <a:off x="0" y="-9525"/>
              <a:ext cx="21640800" cy="19399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63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8" name="Google Shape;208;p11"/>
          <p:cNvSpPr/>
          <p:nvPr/>
        </p:nvSpPr>
        <p:spPr>
          <a:xfrm>
            <a:off x="16542371" y="7169805"/>
            <a:ext cx="1745629" cy="3117195"/>
          </a:xfrm>
          <a:custGeom>
            <a:rect b="b" l="l" r="r" t="t"/>
            <a:pathLst>
              <a:path extrusionOk="0" h="3117195" w="1745629">
                <a:moveTo>
                  <a:pt x="0" y="0"/>
                </a:moveTo>
                <a:lnTo>
                  <a:pt x="1745629" y="0"/>
                </a:lnTo>
                <a:lnTo>
                  <a:pt x="1745629" y="3117195"/>
                </a:lnTo>
                <a:lnTo>
                  <a:pt x="0" y="31171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37161"/>
        </a:solidFill>
      </p:bgPr>
    </p:bg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3" name="Google Shape;213;p12"/>
          <p:cNvGrpSpPr/>
          <p:nvPr/>
        </p:nvGrpSpPr>
        <p:grpSpPr>
          <a:xfrm>
            <a:off x="4676746" y="3541281"/>
            <a:ext cx="5962191" cy="3563189"/>
            <a:chOff x="0" y="-38100"/>
            <a:chExt cx="929717" cy="555628"/>
          </a:xfrm>
        </p:grpSpPr>
        <p:sp>
          <p:nvSpPr>
            <p:cNvPr id="214" name="Google Shape;214;p12"/>
            <p:cNvSpPr/>
            <p:nvPr/>
          </p:nvSpPr>
          <p:spPr>
            <a:xfrm>
              <a:off x="0" y="0"/>
              <a:ext cx="929717" cy="517528"/>
            </a:xfrm>
            <a:custGeom>
              <a:rect b="b" l="l" r="r" t="t"/>
              <a:pathLst>
                <a:path extrusionOk="0" h="517528" w="929717">
                  <a:moveTo>
                    <a:pt x="0" y="0"/>
                  </a:moveTo>
                  <a:lnTo>
                    <a:pt x="929717" y="0"/>
                  </a:lnTo>
                  <a:lnTo>
                    <a:pt x="929717" y="517528"/>
                  </a:lnTo>
                  <a:lnTo>
                    <a:pt x="0" y="517528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</p:sp>
        <p:sp>
          <p:nvSpPr>
            <p:cNvPr id="215" name="Google Shape;215;p12"/>
            <p:cNvSpPr txBox="1"/>
            <p:nvPr/>
          </p:nvSpPr>
          <p:spPr>
            <a:xfrm>
              <a:off x="0" y="-38100"/>
              <a:ext cx="929717" cy="55562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0" lIns="254000" spcFirstLastPara="1" rIns="254000" wrap="square" tIns="254000">
              <a:noAutofit/>
            </a:bodyPr>
            <a:lstStyle/>
            <a:p>
              <a:pPr indent="0" lvl="0" marL="0" marR="0" rtl="0" algn="ctr">
                <a:lnSpc>
                  <a:spcPct val="28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lnSpc>
                  <a:spcPct val="28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lnSpc>
                  <a:spcPct val="13000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999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Google’s Gemini-Pro-Vision</a:t>
              </a:r>
              <a:endParaRPr/>
            </a:p>
          </p:txBody>
        </p:sp>
      </p:grpSp>
      <p:sp>
        <p:nvSpPr>
          <p:cNvPr id="216" name="Google Shape;216;p12"/>
          <p:cNvSpPr/>
          <p:nvPr/>
        </p:nvSpPr>
        <p:spPr>
          <a:xfrm rot="10800000">
            <a:off x="-2915828" y="-3678236"/>
            <a:ext cx="12804984" cy="6226137"/>
          </a:xfrm>
          <a:custGeom>
            <a:rect b="b" l="l" r="r" t="t"/>
            <a:pathLst>
              <a:path extrusionOk="0" h="5372100" w="11048529">
                <a:moveTo>
                  <a:pt x="9497859" y="0"/>
                </a:moveTo>
                <a:lnTo>
                  <a:pt x="1550670" y="0"/>
                </a:lnTo>
                <a:lnTo>
                  <a:pt x="0" y="2686050"/>
                </a:lnTo>
                <a:lnTo>
                  <a:pt x="1550670" y="5372100"/>
                </a:lnTo>
                <a:lnTo>
                  <a:pt x="9497859" y="5372100"/>
                </a:lnTo>
                <a:lnTo>
                  <a:pt x="11048529" y="2686050"/>
                </a:lnTo>
                <a:lnTo>
                  <a:pt x="9497859" y="0"/>
                </a:lnTo>
                <a:close/>
              </a:path>
            </a:pathLst>
          </a:custGeom>
          <a:solidFill>
            <a:srgbClr val="F1B86E"/>
          </a:solidFill>
          <a:ln>
            <a:noFill/>
          </a:ln>
        </p:spPr>
      </p:sp>
      <p:sp>
        <p:nvSpPr>
          <p:cNvPr id="217" name="Google Shape;217;p12"/>
          <p:cNvSpPr/>
          <p:nvPr/>
        </p:nvSpPr>
        <p:spPr>
          <a:xfrm>
            <a:off x="8611724" y="-865713"/>
            <a:ext cx="2695438" cy="2334501"/>
          </a:xfrm>
          <a:custGeom>
            <a:rect b="b" l="l" r="r" t="t"/>
            <a:pathLst>
              <a:path extrusionOk="0" h="5372100" w="6202680">
                <a:moveTo>
                  <a:pt x="4652010" y="0"/>
                </a:moveTo>
                <a:lnTo>
                  <a:pt x="1550670" y="0"/>
                </a:lnTo>
                <a:lnTo>
                  <a:pt x="0" y="2686050"/>
                </a:lnTo>
                <a:lnTo>
                  <a:pt x="1550670" y="5372100"/>
                </a:lnTo>
                <a:lnTo>
                  <a:pt x="4652010" y="5372100"/>
                </a:lnTo>
                <a:lnTo>
                  <a:pt x="6202680" y="2686050"/>
                </a:lnTo>
                <a:lnTo>
                  <a:pt x="4652010" y="0"/>
                </a:lnTo>
                <a:close/>
              </a:path>
            </a:pathLst>
          </a:custGeom>
          <a:solidFill>
            <a:srgbClr val="00A181"/>
          </a:solidFill>
          <a:ln>
            <a:noFill/>
          </a:ln>
        </p:spPr>
      </p:sp>
      <p:grpSp>
        <p:nvGrpSpPr>
          <p:cNvPr id="218" name="Google Shape;218;p12"/>
          <p:cNvGrpSpPr/>
          <p:nvPr/>
        </p:nvGrpSpPr>
        <p:grpSpPr>
          <a:xfrm>
            <a:off x="11218670" y="3541281"/>
            <a:ext cx="5848094" cy="3563189"/>
            <a:chOff x="0" y="-38100"/>
            <a:chExt cx="911926" cy="555628"/>
          </a:xfrm>
        </p:grpSpPr>
        <p:sp>
          <p:nvSpPr>
            <p:cNvPr id="219" name="Google Shape;219;p12"/>
            <p:cNvSpPr/>
            <p:nvPr/>
          </p:nvSpPr>
          <p:spPr>
            <a:xfrm>
              <a:off x="0" y="0"/>
              <a:ext cx="911926" cy="517528"/>
            </a:xfrm>
            <a:custGeom>
              <a:rect b="b" l="l" r="r" t="t"/>
              <a:pathLst>
                <a:path extrusionOk="0" h="517528" w="911926">
                  <a:moveTo>
                    <a:pt x="0" y="0"/>
                  </a:moveTo>
                  <a:lnTo>
                    <a:pt x="911926" y="0"/>
                  </a:lnTo>
                  <a:lnTo>
                    <a:pt x="911926" y="517528"/>
                  </a:lnTo>
                  <a:lnTo>
                    <a:pt x="0" y="517528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</p:sp>
        <p:sp>
          <p:nvSpPr>
            <p:cNvPr id="220" name="Google Shape;220;p12"/>
            <p:cNvSpPr txBox="1"/>
            <p:nvPr/>
          </p:nvSpPr>
          <p:spPr>
            <a:xfrm>
              <a:off x="0" y="-38100"/>
              <a:ext cx="911926" cy="55562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0" lIns="254000" spcFirstLastPara="1" rIns="254000" wrap="square" tIns="254000">
              <a:noAutofit/>
            </a:bodyPr>
            <a:lstStyle/>
            <a:p>
              <a:pPr indent="0" lvl="0" marL="0" marR="0" rtl="0" algn="ctr">
                <a:lnSpc>
                  <a:spcPct val="28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lnSpc>
                  <a:spcPct val="13000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999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Streamlit</a:t>
              </a:r>
              <a:endParaRPr/>
            </a:p>
          </p:txBody>
        </p:sp>
      </p:grpSp>
      <p:sp>
        <p:nvSpPr>
          <p:cNvPr id="221" name="Google Shape;221;p12"/>
          <p:cNvSpPr/>
          <p:nvPr/>
        </p:nvSpPr>
        <p:spPr>
          <a:xfrm>
            <a:off x="15177250" y="188641"/>
            <a:ext cx="2821047" cy="2168680"/>
          </a:xfrm>
          <a:custGeom>
            <a:rect b="b" l="l" r="r" t="t"/>
            <a:pathLst>
              <a:path extrusionOk="0" h="2168680" w="2821047">
                <a:moveTo>
                  <a:pt x="0" y="0"/>
                </a:moveTo>
                <a:lnTo>
                  <a:pt x="2821047" y="0"/>
                </a:lnTo>
                <a:lnTo>
                  <a:pt x="2821047" y="2168680"/>
                </a:lnTo>
                <a:lnTo>
                  <a:pt x="0" y="216868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22" name="Google Shape;222;p12"/>
          <p:cNvSpPr/>
          <p:nvPr/>
        </p:nvSpPr>
        <p:spPr>
          <a:xfrm>
            <a:off x="0" y="8303128"/>
            <a:ext cx="1604670" cy="1983872"/>
          </a:xfrm>
          <a:custGeom>
            <a:rect b="b" l="l" r="r" t="t"/>
            <a:pathLst>
              <a:path extrusionOk="0" h="1983872" w="1604670">
                <a:moveTo>
                  <a:pt x="0" y="0"/>
                </a:moveTo>
                <a:lnTo>
                  <a:pt x="1604670" y="0"/>
                </a:lnTo>
                <a:lnTo>
                  <a:pt x="1604670" y="1983872"/>
                </a:lnTo>
                <a:lnTo>
                  <a:pt x="0" y="19838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3087" r="-1533" t="0"/>
            </a:stretch>
          </a:blipFill>
          <a:ln>
            <a:noFill/>
          </a:ln>
        </p:spPr>
      </p:sp>
      <p:pic>
        <p:nvPicPr>
          <p:cNvPr id="223" name="Google Shape;223;p12"/>
          <p:cNvPicPr preferRelativeResize="0"/>
          <p:nvPr/>
        </p:nvPicPr>
        <p:blipFill rotWithShape="1">
          <a:blip r:embed="rId5">
            <a:alphaModFix/>
          </a:blip>
          <a:srcRect b="692" l="0" r="0" t="693"/>
          <a:stretch/>
        </p:blipFill>
        <p:spPr>
          <a:xfrm>
            <a:off x="6443700" y="3999316"/>
            <a:ext cx="2428283" cy="1260314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12"/>
          <p:cNvSpPr/>
          <p:nvPr/>
        </p:nvSpPr>
        <p:spPr>
          <a:xfrm>
            <a:off x="13010302" y="3999316"/>
            <a:ext cx="2166948" cy="1355791"/>
          </a:xfrm>
          <a:custGeom>
            <a:rect b="b" l="l" r="r" t="t"/>
            <a:pathLst>
              <a:path extrusionOk="0" h="1355791" w="2166948">
                <a:moveTo>
                  <a:pt x="0" y="0"/>
                </a:moveTo>
                <a:lnTo>
                  <a:pt x="2166948" y="0"/>
                </a:lnTo>
                <a:lnTo>
                  <a:pt x="2166948" y="1355791"/>
                </a:lnTo>
                <a:lnTo>
                  <a:pt x="0" y="135579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25" name="Google Shape;225;p12"/>
          <p:cNvSpPr txBox="1"/>
          <p:nvPr/>
        </p:nvSpPr>
        <p:spPr>
          <a:xfrm>
            <a:off x="1028700" y="962025"/>
            <a:ext cx="7866567" cy="8223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TECHNOLOGY USED</a:t>
            </a:r>
            <a:endParaRPr/>
          </a:p>
        </p:txBody>
      </p:sp>
      <p:sp>
        <p:nvSpPr>
          <p:cNvPr id="226" name="Google Shape;226;p12"/>
          <p:cNvSpPr txBox="1"/>
          <p:nvPr/>
        </p:nvSpPr>
        <p:spPr>
          <a:xfrm>
            <a:off x="4676746" y="7407921"/>
            <a:ext cx="5962191" cy="19987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08695" lvl="1" marL="617390" marR="0" rtl="0" algn="l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Clr>
                <a:srgbClr val="F4F4F4"/>
              </a:buClr>
              <a:buSzPts val="2859"/>
              <a:buFont typeface="Arial"/>
              <a:buChar char="•"/>
            </a:pPr>
            <a:r>
              <a:rPr b="0" i="0" lang="en-US" sz="2859" u="none" cap="none" strike="noStrike">
                <a:solidFill>
                  <a:srgbClr val="F4F4F4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Generative AI </a:t>
            </a:r>
            <a:endParaRPr/>
          </a:p>
          <a:p>
            <a:pPr indent="-308695" lvl="1" marL="617390" marR="0" rtl="0" algn="l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Clr>
                <a:srgbClr val="F4F4F4"/>
              </a:buClr>
              <a:buSzPts val="2859"/>
              <a:buFont typeface="Arial"/>
              <a:buChar char="•"/>
            </a:pPr>
            <a:r>
              <a:rPr b="0" i="0" lang="en-US" sz="2859" u="none" cap="none" strike="noStrike">
                <a:solidFill>
                  <a:srgbClr val="F4F4F4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Multimodal LLM generates various output.</a:t>
            </a:r>
            <a:endParaRPr/>
          </a:p>
          <a:p>
            <a:pPr indent="-308695" lvl="1" marL="617390" marR="0" rtl="0" algn="l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Clr>
                <a:srgbClr val="F4F4F4"/>
              </a:buClr>
              <a:buSzPts val="2859"/>
              <a:buFont typeface="Arial"/>
              <a:buChar char="•"/>
            </a:pPr>
            <a:r>
              <a:rPr b="0" i="0" lang="en-US" sz="2859" u="none" cap="none" strike="noStrike">
                <a:solidFill>
                  <a:srgbClr val="F4F4F4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 good benchmark </a:t>
            </a:r>
            <a:endParaRPr/>
          </a:p>
        </p:txBody>
      </p:sp>
      <p:sp>
        <p:nvSpPr>
          <p:cNvPr id="227" name="Google Shape;227;p12"/>
          <p:cNvSpPr txBox="1"/>
          <p:nvPr/>
        </p:nvSpPr>
        <p:spPr>
          <a:xfrm>
            <a:off x="11218670" y="7417446"/>
            <a:ext cx="6040630" cy="20146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12756" lvl="1" marL="625512" marR="0" rtl="0" algn="l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Clr>
                <a:srgbClr val="F4F4F4"/>
              </a:buClr>
              <a:buSzPts val="2897"/>
              <a:buFont typeface="Arial"/>
              <a:buChar char="•"/>
            </a:pPr>
            <a:r>
              <a:rPr b="0" i="0" lang="en-US" sz="2897" u="none" cap="none" strike="noStrike">
                <a:solidFill>
                  <a:srgbClr val="F4F4F4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Open-source python library</a:t>
            </a:r>
            <a:endParaRPr/>
          </a:p>
          <a:p>
            <a:pPr indent="-312756" lvl="1" marL="625512" marR="0" rtl="0" algn="l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Clr>
                <a:srgbClr val="F4F4F4"/>
              </a:buClr>
              <a:buSzPts val="2897"/>
              <a:buFont typeface="Arial"/>
              <a:buChar char="•"/>
            </a:pPr>
            <a:r>
              <a:rPr b="0" i="0" lang="en-US" sz="2897" u="none" cap="none" strike="noStrike">
                <a:solidFill>
                  <a:srgbClr val="F4F4F4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To built attractive UI in no time</a:t>
            </a:r>
            <a:endParaRPr/>
          </a:p>
          <a:p>
            <a:pPr indent="-312756" lvl="1" marL="625512" marR="0" rtl="0" algn="l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Clr>
                <a:srgbClr val="F4F4F4"/>
              </a:buClr>
              <a:buSzPts val="2897"/>
              <a:buFont typeface="Arial"/>
              <a:buChar char="•"/>
            </a:pPr>
            <a:r>
              <a:rPr b="0" i="0" lang="en-US" sz="2897" u="none" cap="none" strike="noStrike">
                <a:solidFill>
                  <a:srgbClr val="F4F4F4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No prior experience in front-end</a:t>
            </a:r>
            <a:endParaRPr/>
          </a:p>
          <a:p>
            <a:pPr indent="-312756" lvl="1" marL="625512" marR="0" rtl="0" algn="l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Clr>
                <a:srgbClr val="F4F4F4"/>
              </a:buClr>
              <a:buSzPts val="2897"/>
              <a:buFont typeface="Arial"/>
              <a:buChar char="•"/>
            </a:pPr>
            <a:r>
              <a:rPr b="0" i="0" lang="en-US" sz="2897" u="none" cap="none" strike="noStrike">
                <a:solidFill>
                  <a:srgbClr val="F4F4F4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Compatible with major Libraries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3"/>
          <p:cNvSpPr txBox="1"/>
          <p:nvPr/>
        </p:nvSpPr>
        <p:spPr>
          <a:xfrm>
            <a:off x="2718136" y="1411639"/>
            <a:ext cx="7241307" cy="8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000" u="none" cap="none" strike="noStrike">
                <a:solidFill>
                  <a:srgbClr val="3D3D3D"/>
                </a:solidFill>
                <a:latin typeface="DM Sans"/>
                <a:ea typeface="DM Sans"/>
                <a:cs typeface="DM Sans"/>
                <a:sym typeface="DM Sans"/>
              </a:rPr>
              <a:t>Gemini Diagram</a:t>
            </a:r>
            <a:endParaRPr/>
          </a:p>
        </p:txBody>
      </p:sp>
      <p:sp>
        <p:nvSpPr>
          <p:cNvPr id="233" name="Google Shape;233;p13"/>
          <p:cNvSpPr/>
          <p:nvPr/>
        </p:nvSpPr>
        <p:spPr>
          <a:xfrm rot="10800000">
            <a:off x="10542559" y="-4150923"/>
            <a:ext cx="9822161" cy="6226137"/>
          </a:xfrm>
          <a:custGeom>
            <a:rect b="b" l="l" r="r" t="t"/>
            <a:pathLst>
              <a:path extrusionOk="0" h="5372100" w="8474859">
                <a:moveTo>
                  <a:pt x="6924189" y="0"/>
                </a:moveTo>
                <a:lnTo>
                  <a:pt x="1550670" y="0"/>
                </a:lnTo>
                <a:lnTo>
                  <a:pt x="0" y="2686050"/>
                </a:lnTo>
                <a:lnTo>
                  <a:pt x="1550670" y="5372100"/>
                </a:lnTo>
                <a:lnTo>
                  <a:pt x="6924189" y="5372100"/>
                </a:lnTo>
                <a:lnTo>
                  <a:pt x="8474859" y="2686050"/>
                </a:lnTo>
                <a:lnTo>
                  <a:pt x="6924189" y="0"/>
                </a:lnTo>
                <a:close/>
              </a:path>
            </a:pathLst>
          </a:custGeom>
          <a:solidFill>
            <a:srgbClr val="545454"/>
          </a:solidFill>
          <a:ln>
            <a:noFill/>
          </a:ln>
        </p:spPr>
      </p:sp>
      <p:sp>
        <p:nvSpPr>
          <p:cNvPr id="234" name="Google Shape;234;p13"/>
          <p:cNvSpPr/>
          <p:nvPr/>
        </p:nvSpPr>
        <p:spPr>
          <a:xfrm>
            <a:off x="9959443" y="-865713"/>
            <a:ext cx="2695438" cy="2334501"/>
          </a:xfrm>
          <a:custGeom>
            <a:rect b="b" l="l" r="r" t="t"/>
            <a:pathLst>
              <a:path extrusionOk="0" h="5372100" w="6202680">
                <a:moveTo>
                  <a:pt x="4652010" y="0"/>
                </a:moveTo>
                <a:lnTo>
                  <a:pt x="1550670" y="0"/>
                </a:lnTo>
                <a:lnTo>
                  <a:pt x="0" y="2686050"/>
                </a:lnTo>
                <a:lnTo>
                  <a:pt x="1550670" y="5372100"/>
                </a:lnTo>
                <a:lnTo>
                  <a:pt x="4652010" y="5372100"/>
                </a:lnTo>
                <a:lnTo>
                  <a:pt x="6202680" y="2686050"/>
                </a:lnTo>
                <a:lnTo>
                  <a:pt x="4652010" y="0"/>
                </a:lnTo>
                <a:close/>
              </a:path>
            </a:pathLst>
          </a:custGeom>
          <a:solidFill>
            <a:srgbClr val="FD7076"/>
          </a:solidFill>
          <a:ln>
            <a:noFill/>
          </a:ln>
        </p:spPr>
      </p:sp>
      <p:sp>
        <p:nvSpPr>
          <p:cNvPr id="235" name="Google Shape;235;p13"/>
          <p:cNvSpPr/>
          <p:nvPr/>
        </p:nvSpPr>
        <p:spPr>
          <a:xfrm>
            <a:off x="2893171" y="2855190"/>
            <a:ext cx="13331007" cy="5726244"/>
          </a:xfrm>
          <a:custGeom>
            <a:rect b="b" l="l" r="r" t="t"/>
            <a:pathLst>
              <a:path extrusionOk="0" h="5726244" w="13331007">
                <a:moveTo>
                  <a:pt x="0" y="0"/>
                </a:moveTo>
                <a:lnTo>
                  <a:pt x="13331007" y="0"/>
                </a:lnTo>
                <a:lnTo>
                  <a:pt x="13331007" y="5726244"/>
                </a:lnTo>
                <a:lnTo>
                  <a:pt x="0" y="57262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36" name="Google Shape;236;p13"/>
          <p:cNvSpPr/>
          <p:nvPr/>
        </p:nvSpPr>
        <p:spPr>
          <a:xfrm>
            <a:off x="204147" y="301538"/>
            <a:ext cx="1231384" cy="1231384"/>
          </a:xfrm>
          <a:custGeom>
            <a:rect b="b" l="l" r="r" t="t"/>
            <a:pathLst>
              <a:path extrusionOk="0" h="1231384" w="1231384">
                <a:moveTo>
                  <a:pt x="0" y="0"/>
                </a:moveTo>
                <a:lnTo>
                  <a:pt x="1231384" y="0"/>
                </a:lnTo>
                <a:lnTo>
                  <a:pt x="1231384" y="1231384"/>
                </a:lnTo>
                <a:lnTo>
                  <a:pt x="0" y="123138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DCC8"/>
        </a:solidFill>
      </p:bgPr>
    </p:bg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4"/>
          <p:cNvSpPr/>
          <p:nvPr/>
        </p:nvSpPr>
        <p:spPr>
          <a:xfrm rot="10800000">
            <a:off x="11798163" y="5803579"/>
            <a:ext cx="7388722" cy="6398668"/>
          </a:xfrm>
          <a:custGeom>
            <a:rect b="b" l="l" r="r" t="t"/>
            <a:pathLst>
              <a:path extrusionOk="0" h="3134614" w="3619627">
                <a:moveTo>
                  <a:pt x="3619627" y="1567307"/>
                </a:moveTo>
                <a:lnTo>
                  <a:pt x="2714752" y="3134614"/>
                </a:lnTo>
                <a:lnTo>
                  <a:pt x="904875" y="3134614"/>
                </a:lnTo>
                <a:lnTo>
                  <a:pt x="0" y="1567307"/>
                </a:lnTo>
                <a:lnTo>
                  <a:pt x="904875" y="0"/>
                </a:lnTo>
                <a:lnTo>
                  <a:pt x="2714625" y="0"/>
                </a:lnTo>
                <a:lnTo>
                  <a:pt x="3619627" y="1567307"/>
                </a:lnTo>
                <a:close/>
              </a:path>
            </a:pathLst>
          </a:custGeom>
          <a:solidFill>
            <a:srgbClr val="F76B50"/>
          </a:solidFill>
          <a:ln>
            <a:noFill/>
          </a:ln>
        </p:spPr>
      </p:sp>
      <p:sp>
        <p:nvSpPr>
          <p:cNvPr id="242" name="Google Shape;242;p14"/>
          <p:cNvSpPr/>
          <p:nvPr/>
        </p:nvSpPr>
        <p:spPr>
          <a:xfrm rot="10800000">
            <a:off x="14388041" y="430705"/>
            <a:ext cx="5276948" cy="4569862"/>
          </a:xfrm>
          <a:custGeom>
            <a:rect b="b" l="l" r="r" t="t"/>
            <a:pathLst>
              <a:path extrusionOk="0" h="3134614" w="3619627">
                <a:moveTo>
                  <a:pt x="3619627" y="1567307"/>
                </a:moveTo>
                <a:lnTo>
                  <a:pt x="2714752" y="3134614"/>
                </a:lnTo>
                <a:lnTo>
                  <a:pt x="904875" y="3134614"/>
                </a:lnTo>
                <a:lnTo>
                  <a:pt x="0" y="1567307"/>
                </a:lnTo>
                <a:lnTo>
                  <a:pt x="904875" y="0"/>
                </a:lnTo>
                <a:lnTo>
                  <a:pt x="2714625" y="0"/>
                </a:lnTo>
                <a:lnTo>
                  <a:pt x="3619627" y="1567307"/>
                </a:lnTo>
                <a:close/>
              </a:path>
            </a:pathLst>
          </a:custGeom>
          <a:solidFill>
            <a:srgbClr val="237161"/>
          </a:solidFill>
          <a:ln>
            <a:noFill/>
          </a:ln>
        </p:spPr>
      </p:sp>
      <p:sp>
        <p:nvSpPr>
          <p:cNvPr id="243" name="Google Shape;243;p14"/>
          <p:cNvSpPr/>
          <p:nvPr/>
        </p:nvSpPr>
        <p:spPr>
          <a:xfrm rot="10800000">
            <a:off x="6647119" y="7356773"/>
            <a:ext cx="3801687" cy="3292279"/>
          </a:xfrm>
          <a:custGeom>
            <a:rect b="b" l="l" r="r" t="t"/>
            <a:pathLst>
              <a:path extrusionOk="0" h="3134614" w="3619627">
                <a:moveTo>
                  <a:pt x="3619627" y="1567307"/>
                </a:moveTo>
                <a:lnTo>
                  <a:pt x="2714752" y="3134614"/>
                </a:lnTo>
                <a:lnTo>
                  <a:pt x="904875" y="3134614"/>
                </a:lnTo>
                <a:lnTo>
                  <a:pt x="0" y="1567307"/>
                </a:lnTo>
                <a:lnTo>
                  <a:pt x="904875" y="0"/>
                </a:lnTo>
                <a:lnTo>
                  <a:pt x="2714625" y="0"/>
                </a:lnTo>
                <a:lnTo>
                  <a:pt x="3619627" y="1567307"/>
                </a:lnTo>
                <a:close/>
              </a:path>
            </a:pathLst>
          </a:custGeom>
          <a:solidFill>
            <a:srgbClr val="F1B86E"/>
          </a:solidFill>
          <a:ln>
            <a:noFill/>
          </a:ln>
        </p:spPr>
      </p:sp>
      <p:sp>
        <p:nvSpPr>
          <p:cNvPr id="244" name="Google Shape;244;p14"/>
          <p:cNvSpPr/>
          <p:nvPr/>
        </p:nvSpPr>
        <p:spPr>
          <a:xfrm>
            <a:off x="6969784" y="1631987"/>
            <a:ext cx="10742793" cy="6083107"/>
          </a:xfrm>
          <a:custGeom>
            <a:rect b="b" l="l" r="r" t="t"/>
            <a:pathLst>
              <a:path extrusionOk="0" h="6083107" w="10742793">
                <a:moveTo>
                  <a:pt x="0" y="0"/>
                </a:moveTo>
                <a:lnTo>
                  <a:pt x="10742793" y="0"/>
                </a:lnTo>
                <a:lnTo>
                  <a:pt x="10742793" y="6083106"/>
                </a:lnTo>
                <a:lnTo>
                  <a:pt x="0" y="60831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45" name="Google Shape;245;p14"/>
          <p:cNvSpPr txBox="1"/>
          <p:nvPr/>
        </p:nvSpPr>
        <p:spPr>
          <a:xfrm>
            <a:off x="1028700" y="989049"/>
            <a:ext cx="5531827" cy="1285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4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Modules</a:t>
            </a:r>
            <a:endParaRPr/>
          </a:p>
        </p:txBody>
      </p:sp>
      <p:sp>
        <p:nvSpPr>
          <p:cNvPr id="246" name="Google Shape;246;p14"/>
          <p:cNvSpPr txBox="1"/>
          <p:nvPr/>
        </p:nvSpPr>
        <p:spPr>
          <a:xfrm>
            <a:off x="732950" y="3372164"/>
            <a:ext cx="6102261" cy="19672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02260" lvl="1" marL="604519" marR="0" rtl="0" algn="just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99"/>
              <a:buFont typeface="Arial"/>
              <a:buChar char="•"/>
            </a:pPr>
            <a:r>
              <a:rPr b="0" i="0" lang="en-US" sz="27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UserInteraction page where the user interacts with the web page and the input is processed to get the output</a:t>
            </a:r>
            <a:endParaRPr/>
          </a:p>
        </p:txBody>
      </p:sp>
      <p:sp>
        <p:nvSpPr>
          <p:cNvPr id="247" name="Google Shape;247;p14"/>
          <p:cNvSpPr txBox="1"/>
          <p:nvPr/>
        </p:nvSpPr>
        <p:spPr>
          <a:xfrm>
            <a:off x="10378280" y="8147074"/>
            <a:ext cx="5114244" cy="481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7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 1. 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DCC8"/>
        </a:solidFill>
      </p:bgPr>
    </p:bg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15"/>
          <p:cNvSpPr/>
          <p:nvPr/>
        </p:nvSpPr>
        <p:spPr>
          <a:xfrm rot="10800000">
            <a:off x="11798163" y="5803579"/>
            <a:ext cx="7388722" cy="6398668"/>
          </a:xfrm>
          <a:custGeom>
            <a:rect b="b" l="l" r="r" t="t"/>
            <a:pathLst>
              <a:path extrusionOk="0" h="3134614" w="3619627">
                <a:moveTo>
                  <a:pt x="3619627" y="1567307"/>
                </a:moveTo>
                <a:lnTo>
                  <a:pt x="2714752" y="3134614"/>
                </a:lnTo>
                <a:lnTo>
                  <a:pt x="904875" y="3134614"/>
                </a:lnTo>
                <a:lnTo>
                  <a:pt x="0" y="1567307"/>
                </a:lnTo>
                <a:lnTo>
                  <a:pt x="904875" y="0"/>
                </a:lnTo>
                <a:lnTo>
                  <a:pt x="2714625" y="0"/>
                </a:lnTo>
                <a:lnTo>
                  <a:pt x="3619627" y="1567307"/>
                </a:lnTo>
                <a:close/>
              </a:path>
            </a:pathLst>
          </a:custGeom>
          <a:solidFill>
            <a:srgbClr val="F76B50"/>
          </a:solidFill>
          <a:ln>
            <a:noFill/>
          </a:ln>
        </p:spPr>
      </p:sp>
      <p:sp>
        <p:nvSpPr>
          <p:cNvPr id="253" name="Google Shape;253;p15"/>
          <p:cNvSpPr/>
          <p:nvPr/>
        </p:nvSpPr>
        <p:spPr>
          <a:xfrm rot="10800000">
            <a:off x="14388041" y="430705"/>
            <a:ext cx="5276948" cy="4569862"/>
          </a:xfrm>
          <a:custGeom>
            <a:rect b="b" l="l" r="r" t="t"/>
            <a:pathLst>
              <a:path extrusionOk="0" h="3134614" w="3619627">
                <a:moveTo>
                  <a:pt x="3619627" y="1567307"/>
                </a:moveTo>
                <a:lnTo>
                  <a:pt x="2714752" y="3134614"/>
                </a:lnTo>
                <a:lnTo>
                  <a:pt x="904875" y="3134614"/>
                </a:lnTo>
                <a:lnTo>
                  <a:pt x="0" y="1567307"/>
                </a:lnTo>
                <a:lnTo>
                  <a:pt x="904875" y="0"/>
                </a:lnTo>
                <a:lnTo>
                  <a:pt x="2714625" y="0"/>
                </a:lnTo>
                <a:lnTo>
                  <a:pt x="3619627" y="1567307"/>
                </a:lnTo>
                <a:close/>
              </a:path>
            </a:pathLst>
          </a:custGeom>
          <a:solidFill>
            <a:srgbClr val="237161"/>
          </a:solidFill>
          <a:ln>
            <a:noFill/>
          </a:ln>
        </p:spPr>
      </p:sp>
      <p:sp>
        <p:nvSpPr>
          <p:cNvPr id="254" name="Google Shape;254;p15"/>
          <p:cNvSpPr/>
          <p:nvPr/>
        </p:nvSpPr>
        <p:spPr>
          <a:xfrm rot="10800000">
            <a:off x="6647119" y="7356773"/>
            <a:ext cx="3801687" cy="3292279"/>
          </a:xfrm>
          <a:custGeom>
            <a:rect b="b" l="l" r="r" t="t"/>
            <a:pathLst>
              <a:path extrusionOk="0" h="3134614" w="3619627">
                <a:moveTo>
                  <a:pt x="3619627" y="1567307"/>
                </a:moveTo>
                <a:lnTo>
                  <a:pt x="2714752" y="3134614"/>
                </a:lnTo>
                <a:lnTo>
                  <a:pt x="904875" y="3134614"/>
                </a:lnTo>
                <a:lnTo>
                  <a:pt x="0" y="1567307"/>
                </a:lnTo>
                <a:lnTo>
                  <a:pt x="904875" y="0"/>
                </a:lnTo>
                <a:lnTo>
                  <a:pt x="2714625" y="0"/>
                </a:lnTo>
                <a:lnTo>
                  <a:pt x="3619627" y="1567307"/>
                </a:lnTo>
                <a:close/>
              </a:path>
            </a:pathLst>
          </a:custGeom>
          <a:solidFill>
            <a:srgbClr val="F1B86E"/>
          </a:solidFill>
          <a:ln>
            <a:noFill/>
          </a:ln>
        </p:spPr>
      </p:sp>
      <p:sp>
        <p:nvSpPr>
          <p:cNvPr id="255" name="Google Shape;255;p15"/>
          <p:cNvSpPr/>
          <p:nvPr/>
        </p:nvSpPr>
        <p:spPr>
          <a:xfrm>
            <a:off x="7090419" y="1787168"/>
            <a:ext cx="10612181" cy="6035678"/>
          </a:xfrm>
          <a:custGeom>
            <a:rect b="b" l="l" r="r" t="t"/>
            <a:pathLst>
              <a:path extrusionOk="0" h="6035678" w="10612181">
                <a:moveTo>
                  <a:pt x="0" y="0"/>
                </a:moveTo>
                <a:lnTo>
                  <a:pt x="10612181" y="0"/>
                </a:lnTo>
                <a:lnTo>
                  <a:pt x="10612181" y="6035678"/>
                </a:lnTo>
                <a:lnTo>
                  <a:pt x="0" y="603567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56" name="Google Shape;256;p15"/>
          <p:cNvSpPr txBox="1"/>
          <p:nvPr/>
        </p:nvSpPr>
        <p:spPr>
          <a:xfrm>
            <a:off x="591911" y="3049867"/>
            <a:ext cx="6192029" cy="34531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02260" lvl="1" marL="604519" marR="0" rtl="0" algn="just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99"/>
              <a:buFont typeface="Arial"/>
              <a:buChar char="•"/>
            </a:pPr>
            <a:r>
              <a:rPr b="0" i="0" lang="en-US" sz="27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user can upload the food image by clicking on browser file, where the file opens in their desktop.The user select the desired image and click open.</a:t>
            </a:r>
            <a:endParaRPr/>
          </a:p>
          <a:p>
            <a:pPr indent="0" lvl="0" marL="0" marR="0" rtl="0" algn="just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99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99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Google Shape;257;p15"/>
          <p:cNvSpPr txBox="1"/>
          <p:nvPr/>
        </p:nvSpPr>
        <p:spPr>
          <a:xfrm>
            <a:off x="8912692" y="8037739"/>
            <a:ext cx="6192029" cy="481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7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 2.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DCC8"/>
        </a:solidFill>
      </p:bgPr>
    </p:bg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16"/>
          <p:cNvSpPr/>
          <p:nvPr/>
        </p:nvSpPr>
        <p:spPr>
          <a:xfrm rot="10800000">
            <a:off x="11798163" y="5803579"/>
            <a:ext cx="7388722" cy="6398668"/>
          </a:xfrm>
          <a:custGeom>
            <a:rect b="b" l="l" r="r" t="t"/>
            <a:pathLst>
              <a:path extrusionOk="0" h="3134614" w="3619627">
                <a:moveTo>
                  <a:pt x="3619627" y="1567307"/>
                </a:moveTo>
                <a:lnTo>
                  <a:pt x="2714752" y="3134614"/>
                </a:lnTo>
                <a:lnTo>
                  <a:pt x="904875" y="3134614"/>
                </a:lnTo>
                <a:lnTo>
                  <a:pt x="0" y="1567307"/>
                </a:lnTo>
                <a:lnTo>
                  <a:pt x="904875" y="0"/>
                </a:lnTo>
                <a:lnTo>
                  <a:pt x="2714625" y="0"/>
                </a:lnTo>
                <a:lnTo>
                  <a:pt x="3619627" y="1567307"/>
                </a:lnTo>
                <a:close/>
              </a:path>
            </a:pathLst>
          </a:custGeom>
          <a:solidFill>
            <a:srgbClr val="F76B50"/>
          </a:solidFill>
          <a:ln>
            <a:noFill/>
          </a:ln>
        </p:spPr>
      </p:sp>
      <p:sp>
        <p:nvSpPr>
          <p:cNvPr id="263" name="Google Shape;263;p16"/>
          <p:cNvSpPr/>
          <p:nvPr/>
        </p:nvSpPr>
        <p:spPr>
          <a:xfrm rot="10800000">
            <a:off x="14388041" y="430705"/>
            <a:ext cx="5276948" cy="4569862"/>
          </a:xfrm>
          <a:custGeom>
            <a:rect b="b" l="l" r="r" t="t"/>
            <a:pathLst>
              <a:path extrusionOk="0" h="3134614" w="3619627">
                <a:moveTo>
                  <a:pt x="3619627" y="1567307"/>
                </a:moveTo>
                <a:lnTo>
                  <a:pt x="2714752" y="3134614"/>
                </a:lnTo>
                <a:lnTo>
                  <a:pt x="904875" y="3134614"/>
                </a:lnTo>
                <a:lnTo>
                  <a:pt x="0" y="1567307"/>
                </a:lnTo>
                <a:lnTo>
                  <a:pt x="904875" y="0"/>
                </a:lnTo>
                <a:lnTo>
                  <a:pt x="2714625" y="0"/>
                </a:lnTo>
                <a:lnTo>
                  <a:pt x="3619627" y="1567307"/>
                </a:lnTo>
                <a:close/>
              </a:path>
            </a:pathLst>
          </a:custGeom>
          <a:solidFill>
            <a:srgbClr val="237161"/>
          </a:solidFill>
          <a:ln>
            <a:noFill/>
          </a:ln>
        </p:spPr>
      </p:sp>
      <p:sp>
        <p:nvSpPr>
          <p:cNvPr id="264" name="Google Shape;264;p16"/>
          <p:cNvSpPr/>
          <p:nvPr/>
        </p:nvSpPr>
        <p:spPr>
          <a:xfrm rot="10800000">
            <a:off x="6647119" y="7356773"/>
            <a:ext cx="3801687" cy="3292279"/>
          </a:xfrm>
          <a:custGeom>
            <a:rect b="b" l="l" r="r" t="t"/>
            <a:pathLst>
              <a:path extrusionOk="0" h="3134614" w="3619627">
                <a:moveTo>
                  <a:pt x="3619627" y="1567307"/>
                </a:moveTo>
                <a:lnTo>
                  <a:pt x="2714752" y="3134614"/>
                </a:lnTo>
                <a:lnTo>
                  <a:pt x="904875" y="3134614"/>
                </a:lnTo>
                <a:lnTo>
                  <a:pt x="0" y="1567307"/>
                </a:lnTo>
                <a:lnTo>
                  <a:pt x="904875" y="0"/>
                </a:lnTo>
                <a:lnTo>
                  <a:pt x="2714625" y="0"/>
                </a:lnTo>
                <a:lnTo>
                  <a:pt x="3619627" y="1567307"/>
                </a:lnTo>
                <a:close/>
              </a:path>
            </a:pathLst>
          </a:custGeom>
          <a:solidFill>
            <a:srgbClr val="F1B86E"/>
          </a:solidFill>
          <a:ln>
            <a:noFill/>
          </a:ln>
        </p:spPr>
      </p:sp>
      <p:sp>
        <p:nvSpPr>
          <p:cNvPr id="265" name="Google Shape;265;p16"/>
          <p:cNvSpPr/>
          <p:nvPr/>
        </p:nvSpPr>
        <p:spPr>
          <a:xfrm>
            <a:off x="7257214" y="1466044"/>
            <a:ext cx="10278591" cy="5736739"/>
          </a:xfrm>
          <a:custGeom>
            <a:rect b="b" l="l" r="r" t="t"/>
            <a:pathLst>
              <a:path extrusionOk="0" h="5736739" w="10278591">
                <a:moveTo>
                  <a:pt x="0" y="0"/>
                </a:moveTo>
                <a:lnTo>
                  <a:pt x="10278591" y="0"/>
                </a:lnTo>
                <a:lnTo>
                  <a:pt x="10278591" y="5736738"/>
                </a:lnTo>
                <a:lnTo>
                  <a:pt x="0" y="573673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66" name="Google Shape;266;p16"/>
          <p:cNvSpPr txBox="1"/>
          <p:nvPr/>
        </p:nvSpPr>
        <p:spPr>
          <a:xfrm>
            <a:off x="267077" y="2905826"/>
            <a:ext cx="6192029" cy="24625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02260" lvl="1" marL="604519" marR="0" rtl="0" algn="just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99"/>
              <a:buFont typeface="Arial"/>
              <a:buChar char="•"/>
            </a:pPr>
            <a:r>
              <a:rPr b="0" i="0" lang="en-US" sz="27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chatbot response interface in our mental health chat app offers real-time support,</a:t>
            </a:r>
            <a:endParaRPr/>
          </a:p>
          <a:p>
            <a:pPr indent="0" lvl="0" marL="0" marR="0" rtl="0" algn="just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7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confidential space for individuals       to share their thoughts and feelings.</a:t>
            </a:r>
            <a:endParaRPr/>
          </a:p>
        </p:txBody>
      </p:sp>
      <p:sp>
        <p:nvSpPr>
          <p:cNvPr id="267" name="Google Shape;267;p16"/>
          <p:cNvSpPr txBox="1"/>
          <p:nvPr/>
        </p:nvSpPr>
        <p:spPr>
          <a:xfrm>
            <a:off x="9144000" y="7588704"/>
            <a:ext cx="6192029" cy="481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7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 3 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DCC8"/>
        </a:solidFill>
      </p:bgPr>
    </p:bg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7"/>
          <p:cNvSpPr/>
          <p:nvPr/>
        </p:nvSpPr>
        <p:spPr>
          <a:xfrm rot="10800000">
            <a:off x="-2247176" y="6462257"/>
            <a:ext cx="7388722" cy="6398668"/>
          </a:xfrm>
          <a:custGeom>
            <a:rect b="b" l="l" r="r" t="t"/>
            <a:pathLst>
              <a:path extrusionOk="0" h="3134614" w="3619627">
                <a:moveTo>
                  <a:pt x="3619627" y="1567307"/>
                </a:moveTo>
                <a:lnTo>
                  <a:pt x="2714752" y="3134614"/>
                </a:lnTo>
                <a:lnTo>
                  <a:pt x="904875" y="3134614"/>
                </a:lnTo>
                <a:lnTo>
                  <a:pt x="0" y="1567307"/>
                </a:lnTo>
                <a:lnTo>
                  <a:pt x="904875" y="0"/>
                </a:lnTo>
                <a:lnTo>
                  <a:pt x="2714625" y="0"/>
                </a:lnTo>
                <a:lnTo>
                  <a:pt x="3619627" y="1567307"/>
                </a:lnTo>
                <a:close/>
              </a:path>
            </a:pathLst>
          </a:custGeom>
          <a:solidFill>
            <a:srgbClr val="F76B50"/>
          </a:solidFill>
          <a:ln>
            <a:noFill/>
          </a:ln>
        </p:spPr>
      </p:sp>
      <p:sp>
        <p:nvSpPr>
          <p:cNvPr id="273" name="Google Shape;273;p17"/>
          <p:cNvSpPr/>
          <p:nvPr/>
        </p:nvSpPr>
        <p:spPr>
          <a:xfrm rot="10800000">
            <a:off x="14388041" y="430705"/>
            <a:ext cx="5276948" cy="4569862"/>
          </a:xfrm>
          <a:custGeom>
            <a:rect b="b" l="l" r="r" t="t"/>
            <a:pathLst>
              <a:path extrusionOk="0" h="3134614" w="3619627">
                <a:moveTo>
                  <a:pt x="3619627" y="1567307"/>
                </a:moveTo>
                <a:lnTo>
                  <a:pt x="2714752" y="3134614"/>
                </a:lnTo>
                <a:lnTo>
                  <a:pt x="904875" y="3134614"/>
                </a:lnTo>
                <a:lnTo>
                  <a:pt x="0" y="1567307"/>
                </a:lnTo>
                <a:lnTo>
                  <a:pt x="904875" y="0"/>
                </a:lnTo>
                <a:lnTo>
                  <a:pt x="2714625" y="0"/>
                </a:lnTo>
                <a:lnTo>
                  <a:pt x="3619627" y="1567307"/>
                </a:lnTo>
                <a:close/>
              </a:path>
            </a:pathLst>
          </a:custGeom>
          <a:solidFill>
            <a:srgbClr val="237161"/>
          </a:solidFill>
          <a:ln>
            <a:noFill/>
          </a:ln>
        </p:spPr>
      </p:sp>
      <p:sp>
        <p:nvSpPr>
          <p:cNvPr id="274" name="Google Shape;274;p17"/>
          <p:cNvSpPr/>
          <p:nvPr/>
        </p:nvSpPr>
        <p:spPr>
          <a:xfrm rot="10800000">
            <a:off x="5714151" y="-1646139"/>
            <a:ext cx="3801687" cy="3292279"/>
          </a:xfrm>
          <a:custGeom>
            <a:rect b="b" l="l" r="r" t="t"/>
            <a:pathLst>
              <a:path extrusionOk="0" h="3134614" w="3619627">
                <a:moveTo>
                  <a:pt x="3619627" y="1567307"/>
                </a:moveTo>
                <a:lnTo>
                  <a:pt x="2714752" y="3134614"/>
                </a:lnTo>
                <a:lnTo>
                  <a:pt x="904875" y="3134614"/>
                </a:lnTo>
                <a:lnTo>
                  <a:pt x="0" y="1567307"/>
                </a:lnTo>
                <a:lnTo>
                  <a:pt x="904875" y="0"/>
                </a:lnTo>
                <a:lnTo>
                  <a:pt x="2714625" y="0"/>
                </a:lnTo>
                <a:lnTo>
                  <a:pt x="3619627" y="1567307"/>
                </a:lnTo>
                <a:close/>
              </a:path>
            </a:pathLst>
          </a:custGeom>
          <a:solidFill>
            <a:srgbClr val="F1B86E"/>
          </a:solidFill>
          <a:ln>
            <a:noFill/>
          </a:ln>
        </p:spPr>
      </p:sp>
      <p:sp>
        <p:nvSpPr>
          <p:cNvPr id="275" name="Google Shape;275;p17"/>
          <p:cNvSpPr/>
          <p:nvPr/>
        </p:nvSpPr>
        <p:spPr>
          <a:xfrm>
            <a:off x="6593127" y="1778792"/>
            <a:ext cx="11097548" cy="6256242"/>
          </a:xfrm>
          <a:custGeom>
            <a:rect b="b" l="l" r="r" t="t"/>
            <a:pathLst>
              <a:path extrusionOk="0" h="6256242" w="11097548">
                <a:moveTo>
                  <a:pt x="0" y="0"/>
                </a:moveTo>
                <a:lnTo>
                  <a:pt x="11097548" y="0"/>
                </a:lnTo>
                <a:lnTo>
                  <a:pt x="11097548" y="6256243"/>
                </a:lnTo>
                <a:lnTo>
                  <a:pt x="0" y="625624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76" name="Google Shape;276;p17"/>
          <p:cNvSpPr txBox="1"/>
          <p:nvPr/>
        </p:nvSpPr>
        <p:spPr>
          <a:xfrm>
            <a:off x="1167362" y="1165382"/>
            <a:ext cx="2147888" cy="6134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RESULTS:</a:t>
            </a:r>
            <a:endParaRPr/>
          </a:p>
        </p:txBody>
      </p:sp>
      <p:sp>
        <p:nvSpPr>
          <p:cNvPr id="277" name="Google Shape;277;p17"/>
          <p:cNvSpPr txBox="1"/>
          <p:nvPr/>
        </p:nvSpPr>
        <p:spPr>
          <a:xfrm>
            <a:off x="18686" y="2715636"/>
            <a:ext cx="6593127" cy="29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02260" lvl="1" marL="604519" marR="0" rtl="0" algn="l">
              <a:lnSpc>
                <a:spcPct val="12000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99"/>
              <a:buFont typeface="Arial"/>
              <a:buChar char="•"/>
            </a:pPr>
            <a:r>
              <a:rPr b="0" i="0" lang="en-US" sz="27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Image is seen and By clicking the prompt button , the application generates the response based on the image uploaded</a:t>
            </a:r>
            <a:endParaRPr/>
          </a:p>
          <a:p>
            <a:pPr indent="0" lvl="0" marL="0" marR="0" rtl="0" algn="ctr">
              <a:lnSpc>
                <a:spcPct val="12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99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2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99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17"/>
          <p:cNvSpPr txBox="1"/>
          <p:nvPr/>
        </p:nvSpPr>
        <p:spPr>
          <a:xfrm>
            <a:off x="11624946" y="8433707"/>
            <a:ext cx="1033909" cy="5429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 4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DCC8"/>
        </a:solidFill>
      </p:bgPr>
    </p:bg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8"/>
          <p:cNvSpPr/>
          <p:nvPr/>
        </p:nvSpPr>
        <p:spPr>
          <a:xfrm rot="10800000">
            <a:off x="11798163" y="5803579"/>
            <a:ext cx="7388722" cy="6398668"/>
          </a:xfrm>
          <a:custGeom>
            <a:rect b="b" l="l" r="r" t="t"/>
            <a:pathLst>
              <a:path extrusionOk="0" h="3134614" w="3619627">
                <a:moveTo>
                  <a:pt x="3619627" y="1567307"/>
                </a:moveTo>
                <a:lnTo>
                  <a:pt x="2714752" y="3134614"/>
                </a:lnTo>
                <a:lnTo>
                  <a:pt x="904875" y="3134614"/>
                </a:lnTo>
                <a:lnTo>
                  <a:pt x="0" y="1567307"/>
                </a:lnTo>
                <a:lnTo>
                  <a:pt x="904875" y="0"/>
                </a:lnTo>
                <a:lnTo>
                  <a:pt x="2714625" y="0"/>
                </a:lnTo>
                <a:lnTo>
                  <a:pt x="3619627" y="1567307"/>
                </a:lnTo>
                <a:close/>
              </a:path>
            </a:pathLst>
          </a:custGeom>
          <a:solidFill>
            <a:srgbClr val="F76B50"/>
          </a:solidFill>
          <a:ln>
            <a:noFill/>
          </a:ln>
        </p:spPr>
      </p:sp>
      <p:sp>
        <p:nvSpPr>
          <p:cNvPr id="284" name="Google Shape;284;p18"/>
          <p:cNvSpPr/>
          <p:nvPr/>
        </p:nvSpPr>
        <p:spPr>
          <a:xfrm rot="10800000">
            <a:off x="14388041" y="430705"/>
            <a:ext cx="5276948" cy="4569862"/>
          </a:xfrm>
          <a:custGeom>
            <a:rect b="b" l="l" r="r" t="t"/>
            <a:pathLst>
              <a:path extrusionOk="0" h="3134614" w="3619627">
                <a:moveTo>
                  <a:pt x="3619627" y="1567307"/>
                </a:moveTo>
                <a:lnTo>
                  <a:pt x="2714752" y="3134614"/>
                </a:lnTo>
                <a:lnTo>
                  <a:pt x="904875" y="3134614"/>
                </a:lnTo>
                <a:lnTo>
                  <a:pt x="0" y="1567307"/>
                </a:lnTo>
                <a:lnTo>
                  <a:pt x="904875" y="0"/>
                </a:lnTo>
                <a:lnTo>
                  <a:pt x="2714625" y="0"/>
                </a:lnTo>
                <a:lnTo>
                  <a:pt x="3619627" y="1567307"/>
                </a:lnTo>
                <a:close/>
              </a:path>
            </a:pathLst>
          </a:custGeom>
          <a:solidFill>
            <a:srgbClr val="237161"/>
          </a:solidFill>
          <a:ln>
            <a:noFill/>
          </a:ln>
        </p:spPr>
      </p:sp>
      <p:sp>
        <p:nvSpPr>
          <p:cNvPr id="285" name="Google Shape;285;p18"/>
          <p:cNvSpPr/>
          <p:nvPr/>
        </p:nvSpPr>
        <p:spPr>
          <a:xfrm rot="10800000">
            <a:off x="6647119" y="7356773"/>
            <a:ext cx="3801687" cy="3292279"/>
          </a:xfrm>
          <a:custGeom>
            <a:rect b="b" l="l" r="r" t="t"/>
            <a:pathLst>
              <a:path extrusionOk="0" h="3134614" w="3619627">
                <a:moveTo>
                  <a:pt x="3619627" y="1567307"/>
                </a:moveTo>
                <a:lnTo>
                  <a:pt x="2714752" y="3134614"/>
                </a:lnTo>
                <a:lnTo>
                  <a:pt x="904875" y="3134614"/>
                </a:lnTo>
                <a:lnTo>
                  <a:pt x="0" y="1567307"/>
                </a:lnTo>
                <a:lnTo>
                  <a:pt x="904875" y="0"/>
                </a:lnTo>
                <a:lnTo>
                  <a:pt x="2714625" y="0"/>
                </a:lnTo>
                <a:lnTo>
                  <a:pt x="3619627" y="1567307"/>
                </a:lnTo>
                <a:close/>
              </a:path>
            </a:pathLst>
          </a:custGeom>
          <a:solidFill>
            <a:srgbClr val="F1B86E"/>
          </a:solidFill>
          <a:ln>
            <a:noFill/>
          </a:ln>
        </p:spPr>
      </p:sp>
      <p:sp>
        <p:nvSpPr>
          <p:cNvPr id="286" name="Google Shape;286;p18"/>
          <p:cNvSpPr/>
          <p:nvPr/>
        </p:nvSpPr>
        <p:spPr>
          <a:xfrm>
            <a:off x="7779132" y="846889"/>
            <a:ext cx="10235400" cy="7318250"/>
          </a:xfrm>
          <a:custGeom>
            <a:rect b="b" l="l" r="r" t="t"/>
            <a:pathLst>
              <a:path extrusionOk="0" h="7318250" w="10235400">
                <a:moveTo>
                  <a:pt x="0" y="0"/>
                </a:moveTo>
                <a:lnTo>
                  <a:pt x="10235400" y="0"/>
                </a:lnTo>
                <a:lnTo>
                  <a:pt x="10235400" y="7318250"/>
                </a:lnTo>
                <a:lnTo>
                  <a:pt x="0" y="73182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35414" r="-19382" t="0"/>
            </a:stretch>
          </a:blipFill>
          <a:ln>
            <a:noFill/>
          </a:ln>
        </p:spPr>
      </p:sp>
      <p:sp>
        <p:nvSpPr>
          <p:cNvPr id="287" name="Google Shape;287;p18"/>
          <p:cNvSpPr txBox="1"/>
          <p:nvPr/>
        </p:nvSpPr>
        <p:spPr>
          <a:xfrm>
            <a:off x="0" y="3057467"/>
            <a:ext cx="7779132" cy="25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02260" lvl="1" marL="604519" marR="0" rtl="0" algn="l">
              <a:lnSpc>
                <a:spcPct val="12000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99"/>
              <a:buFont typeface="Arial"/>
              <a:buChar char="•"/>
            </a:pPr>
            <a:r>
              <a:rPr b="0" i="0" lang="en-US" sz="27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response contains the information of list of the food items in the image and their estimated calories count. It is also states whether it is healthy or not</a:t>
            </a:r>
            <a:endParaRPr/>
          </a:p>
          <a:p>
            <a:pPr indent="0" lvl="0" marL="0" marR="0" rtl="0" algn="ctr">
              <a:lnSpc>
                <a:spcPct val="12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99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2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99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" name="Google Shape;288;p18"/>
          <p:cNvSpPr txBox="1"/>
          <p:nvPr/>
        </p:nvSpPr>
        <p:spPr>
          <a:xfrm>
            <a:off x="11376951" y="8459988"/>
            <a:ext cx="1025872" cy="5429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 5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19"/>
          <p:cNvSpPr/>
          <p:nvPr/>
        </p:nvSpPr>
        <p:spPr>
          <a:xfrm rot="10800000">
            <a:off x="-753322" y="9468417"/>
            <a:ext cx="3801687" cy="3292279"/>
          </a:xfrm>
          <a:custGeom>
            <a:rect b="b" l="l" r="r" t="t"/>
            <a:pathLst>
              <a:path extrusionOk="0" h="3134614" w="3619627">
                <a:moveTo>
                  <a:pt x="3619627" y="1567307"/>
                </a:moveTo>
                <a:lnTo>
                  <a:pt x="2714752" y="3134614"/>
                </a:lnTo>
                <a:lnTo>
                  <a:pt x="904875" y="3134614"/>
                </a:lnTo>
                <a:lnTo>
                  <a:pt x="0" y="1567307"/>
                </a:lnTo>
                <a:lnTo>
                  <a:pt x="904875" y="0"/>
                </a:lnTo>
                <a:lnTo>
                  <a:pt x="2714625" y="0"/>
                </a:lnTo>
                <a:lnTo>
                  <a:pt x="3619627" y="1567307"/>
                </a:lnTo>
                <a:close/>
              </a:path>
            </a:pathLst>
          </a:custGeom>
          <a:solidFill>
            <a:srgbClr val="F1B86E"/>
          </a:solidFill>
          <a:ln>
            <a:noFill/>
          </a:ln>
        </p:spPr>
      </p:sp>
      <p:sp>
        <p:nvSpPr>
          <p:cNvPr id="294" name="Google Shape;294;p19"/>
          <p:cNvSpPr txBox="1"/>
          <p:nvPr/>
        </p:nvSpPr>
        <p:spPr>
          <a:xfrm>
            <a:off x="553064" y="3412345"/>
            <a:ext cx="11818956" cy="39681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58624" lvl="1" marL="517249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95"/>
              <a:buFont typeface="Arial"/>
              <a:buChar char="•"/>
            </a:pPr>
            <a:r>
              <a:rPr b="0" i="0" lang="en-US" sz="239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Our findings provide new information about how calories are estimated from food images, which can inform the design of related software and analyse.</a:t>
            </a:r>
            <a:endParaRPr/>
          </a:p>
          <a:p>
            <a:pPr indent="0" lvl="0" marL="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39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8624" lvl="1" marL="517249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95"/>
              <a:buFont typeface="Arial"/>
              <a:buChar char="•"/>
            </a:pPr>
            <a:r>
              <a:rPr b="0" i="0" lang="en-US" sz="239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These results imply that calorie labeling alone may not be enough to make sustainable reductions in calorie intake in fast food restaurants.</a:t>
            </a:r>
            <a:endParaRPr/>
          </a:p>
          <a:p>
            <a:pPr indent="0" lvl="0" marL="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39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8624" lvl="1" marL="517249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95"/>
              <a:buFont typeface="Arial"/>
              <a:buChar char="•"/>
            </a:pPr>
            <a:r>
              <a:rPr b="0" i="0" lang="en-US" sz="239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It should however be noted that when applied to calorie advising the machine learning for a calorie advising system has the capacity to establish nutrition recommendations that are learning for the individual.</a:t>
            </a:r>
            <a:endParaRPr/>
          </a:p>
          <a:p>
            <a:pPr indent="0" lvl="0" marL="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39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19"/>
          <p:cNvSpPr txBox="1"/>
          <p:nvPr/>
        </p:nvSpPr>
        <p:spPr>
          <a:xfrm>
            <a:off x="569895" y="1519102"/>
            <a:ext cx="5892647" cy="12338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999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11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Conclusion:</a:t>
            </a:r>
            <a:endParaRPr/>
          </a:p>
        </p:txBody>
      </p:sp>
      <p:sp>
        <p:nvSpPr>
          <p:cNvPr id="296" name="Google Shape;296;p19"/>
          <p:cNvSpPr/>
          <p:nvPr/>
        </p:nvSpPr>
        <p:spPr>
          <a:xfrm flipH="1">
            <a:off x="12383907" y="422350"/>
            <a:ext cx="6442115" cy="9442300"/>
          </a:xfrm>
          <a:custGeom>
            <a:rect b="b" l="l" r="r" t="t"/>
            <a:pathLst>
              <a:path extrusionOk="0" h="9442300" w="6442115">
                <a:moveTo>
                  <a:pt x="6442115" y="0"/>
                </a:moveTo>
                <a:lnTo>
                  <a:pt x="0" y="0"/>
                </a:lnTo>
                <a:lnTo>
                  <a:pt x="0" y="9442300"/>
                </a:lnTo>
                <a:lnTo>
                  <a:pt x="6442115" y="9442300"/>
                </a:lnTo>
                <a:lnTo>
                  <a:pt x="6442115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4F4"/>
        </a:solid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"/>
          <p:cNvSpPr/>
          <p:nvPr/>
        </p:nvSpPr>
        <p:spPr>
          <a:xfrm rot="10800000">
            <a:off x="-3110578" y="-783398"/>
            <a:ext cx="13031070" cy="11284968"/>
          </a:xfrm>
          <a:custGeom>
            <a:rect b="b" l="l" r="r" t="t"/>
            <a:pathLst>
              <a:path extrusionOk="0" h="3134614" w="3619627">
                <a:moveTo>
                  <a:pt x="3619627" y="1567307"/>
                </a:moveTo>
                <a:lnTo>
                  <a:pt x="2714752" y="3134614"/>
                </a:lnTo>
                <a:lnTo>
                  <a:pt x="904875" y="3134614"/>
                </a:lnTo>
                <a:lnTo>
                  <a:pt x="0" y="1567307"/>
                </a:lnTo>
                <a:lnTo>
                  <a:pt x="904875" y="0"/>
                </a:lnTo>
                <a:lnTo>
                  <a:pt x="2714625" y="0"/>
                </a:lnTo>
                <a:lnTo>
                  <a:pt x="3619627" y="1567307"/>
                </a:lnTo>
                <a:close/>
              </a:path>
            </a:pathLst>
          </a:custGeom>
          <a:solidFill>
            <a:srgbClr val="F1B86E"/>
          </a:solidFill>
          <a:ln>
            <a:noFill/>
          </a:ln>
        </p:spPr>
      </p:sp>
      <p:sp>
        <p:nvSpPr>
          <p:cNvPr id="94" name="Google Shape;94;p2"/>
          <p:cNvSpPr/>
          <p:nvPr/>
        </p:nvSpPr>
        <p:spPr>
          <a:xfrm rot="10800000">
            <a:off x="6260027" y="-1922426"/>
            <a:ext cx="5276948" cy="4569862"/>
          </a:xfrm>
          <a:custGeom>
            <a:rect b="b" l="l" r="r" t="t"/>
            <a:pathLst>
              <a:path extrusionOk="0" h="3134614" w="3619627">
                <a:moveTo>
                  <a:pt x="3619627" y="1567307"/>
                </a:moveTo>
                <a:lnTo>
                  <a:pt x="2714752" y="3134614"/>
                </a:lnTo>
                <a:lnTo>
                  <a:pt x="904875" y="3134614"/>
                </a:lnTo>
                <a:lnTo>
                  <a:pt x="0" y="1567307"/>
                </a:lnTo>
                <a:lnTo>
                  <a:pt x="904875" y="0"/>
                </a:lnTo>
                <a:lnTo>
                  <a:pt x="2714625" y="0"/>
                </a:lnTo>
                <a:lnTo>
                  <a:pt x="3619627" y="1567307"/>
                </a:lnTo>
                <a:close/>
              </a:path>
            </a:pathLst>
          </a:custGeom>
          <a:solidFill>
            <a:srgbClr val="F76B50"/>
          </a:solidFill>
          <a:ln>
            <a:noFill/>
          </a:ln>
        </p:spPr>
      </p:sp>
      <p:grpSp>
        <p:nvGrpSpPr>
          <p:cNvPr id="95" name="Google Shape;95;p2"/>
          <p:cNvGrpSpPr/>
          <p:nvPr/>
        </p:nvGrpSpPr>
        <p:grpSpPr>
          <a:xfrm>
            <a:off x="11600486" y="4637507"/>
            <a:ext cx="4992780" cy="1616950"/>
            <a:chOff x="0" y="-66675"/>
            <a:chExt cx="6657039" cy="2155933"/>
          </a:xfrm>
        </p:grpSpPr>
        <p:sp>
          <p:nvSpPr>
            <p:cNvPr id="96" name="Google Shape;96;p2"/>
            <p:cNvSpPr txBox="1"/>
            <p:nvPr/>
          </p:nvSpPr>
          <p:spPr>
            <a:xfrm>
              <a:off x="0" y="1478977"/>
              <a:ext cx="6657039" cy="61028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219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" name="Google Shape;97;p2"/>
            <p:cNvSpPr txBox="1"/>
            <p:nvPr/>
          </p:nvSpPr>
          <p:spPr>
            <a:xfrm>
              <a:off x="0" y="-66675"/>
              <a:ext cx="6657039" cy="143306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2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153" u="none" cap="none" strike="noStrike">
                  <a:solidFill>
                    <a:srgbClr val="000000"/>
                  </a:solidFill>
                  <a:latin typeface="Sansita"/>
                  <a:ea typeface="Sansita"/>
                  <a:cs typeface="Sansita"/>
                  <a:sym typeface="Sansita"/>
                </a:rPr>
                <a:t>SELVAN NANDHINI S 2116210701237</a:t>
              </a:r>
              <a:endParaRPr/>
            </a:p>
          </p:txBody>
        </p:sp>
      </p:grpSp>
      <p:grpSp>
        <p:nvGrpSpPr>
          <p:cNvPr id="98" name="Google Shape;98;p2"/>
          <p:cNvGrpSpPr/>
          <p:nvPr/>
        </p:nvGrpSpPr>
        <p:grpSpPr>
          <a:xfrm>
            <a:off x="9920493" y="7466188"/>
            <a:ext cx="6019587" cy="1274473"/>
            <a:chOff x="0" y="-76200"/>
            <a:chExt cx="8026116" cy="1699297"/>
          </a:xfrm>
        </p:grpSpPr>
        <p:sp>
          <p:nvSpPr>
            <p:cNvPr id="99" name="Google Shape;99;p2"/>
            <p:cNvSpPr txBox="1"/>
            <p:nvPr/>
          </p:nvSpPr>
          <p:spPr>
            <a:xfrm>
              <a:off x="0" y="882433"/>
              <a:ext cx="8026116" cy="74066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2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348" u="none" cap="none" strike="noStrike">
                  <a:solidFill>
                    <a:srgbClr val="000000"/>
                  </a:solidFill>
                  <a:latin typeface="Sansita"/>
                  <a:ea typeface="Sansita"/>
                  <a:cs typeface="Sansita"/>
                  <a:sym typeface="Sansita"/>
                </a:rPr>
                <a:t>2116210701239</a:t>
              </a:r>
              <a:endParaRPr/>
            </a:p>
          </p:txBody>
        </p:sp>
        <p:sp>
          <p:nvSpPr>
            <p:cNvPr id="100" name="Google Shape;100;p2"/>
            <p:cNvSpPr txBox="1"/>
            <p:nvPr/>
          </p:nvSpPr>
          <p:spPr>
            <a:xfrm>
              <a:off x="0" y="-76200"/>
              <a:ext cx="8026116" cy="83817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750" u="none" cap="none" strike="noStrike">
                  <a:solidFill>
                    <a:srgbClr val="000000"/>
                  </a:solidFill>
                  <a:latin typeface="Sansita"/>
                  <a:ea typeface="Sansita"/>
                  <a:cs typeface="Sansita"/>
                  <a:sym typeface="Sansita"/>
                </a:rPr>
                <a:t>SHAMINI P N </a:t>
              </a:r>
              <a:endParaRPr/>
            </a:p>
          </p:txBody>
        </p:sp>
      </p:grpSp>
      <p:sp>
        <p:nvSpPr>
          <p:cNvPr id="101" name="Google Shape;101;p2"/>
          <p:cNvSpPr txBox="1"/>
          <p:nvPr/>
        </p:nvSpPr>
        <p:spPr>
          <a:xfrm>
            <a:off x="1319345" y="3877406"/>
            <a:ext cx="4650037" cy="17691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2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Team Members:</a:t>
            </a:r>
            <a:endParaRPr/>
          </a:p>
        </p:txBody>
      </p:sp>
      <p:sp>
        <p:nvSpPr>
          <p:cNvPr id="102" name="Google Shape;102;p2"/>
          <p:cNvSpPr txBox="1"/>
          <p:nvPr/>
        </p:nvSpPr>
        <p:spPr>
          <a:xfrm>
            <a:off x="12644948" y="1485321"/>
            <a:ext cx="4310724" cy="11621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372" u="none" cap="none" strike="noStrike">
                <a:solidFill>
                  <a:srgbClr val="000000"/>
                </a:solidFill>
                <a:latin typeface="Sansita"/>
                <a:ea typeface="Sansita"/>
                <a:cs typeface="Sansita"/>
                <a:sym typeface="Sansita"/>
              </a:rPr>
              <a:t>ROSHINI RAJA </a:t>
            </a:r>
            <a:endParaRPr/>
          </a:p>
          <a:p>
            <a:pPr indent="0" lvl="0" marL="0" marR="0" rtl="0" algn="ctr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372" u="none" cap="none" strike="noStrike">
                <a:solidFill>
                  <a:srgbClr val="000000"/>
                </a:solidFill>
                <a:latin typeface="Sansita"/>
                <a:ea typeface="Sansita"/>
                <a:cs typeface="Sansita"/>
                <a:sym typeface="Sansita"/>
              </a:rPr>
              <a:t>2116210701216 </a:t>
            </a:r>
            <a:endParaRPr/>
          </a:p>
        </p:txBody>
      </p:sp>
      <p:sp>
        <p:nvSpPr>
          <p:cNvPr id="103" name="Google Shape;103;p2"/>
          <p:cNvSpPr txBox="1"/>
          <p:nvPr/>
        </p:nvSpPr>
        <p:spPr>
          <a:xfrm>
            <a:off x="11076890" y="1454857"/>
            <a:ext cx="2698775" cy="9736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67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</a:t>
            </a:r>
            <a:endParaRPr/>
          </a:p>
        </p:txBody>
      </p:sp>
      <p:sp>
        <p:nvSpPr>
          <p:cNvPr id="104" name="Google Shape;104;p2"/>
          <p:cNvSpPr txBox="1"/>
          <p:nvPr/>
        </p:nvSpPr>
        <p:spPr>
          <a:xfrm>
            <a:off x="9425250" y="4563688"/>
            <a:ext cx="2272339" cy="10828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33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</a:t>
            </a:r>
            <a:endParaRPr/>
          </a:p>
        </p:txBody>
      </p:sp>
      <p:sp>
        <p:nvSpPr>
          <p:cNvPr id="105" name="Google Shape;105;p2"/>
          <p:cNvSpPr txBox="1"/>
          <p:nvPr/>
        </p:nvSpPr>
        <p:spPr>
          <a:xfrm>
            <a:off x="8133272" y="7453193"/>
            <a:ext cx="1550695" cy="12147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7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3.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4F4"/>
        </a:solidFill>
      </p:bgPr>
    </p:bg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1" name="Google Shape;301;p20"/>
          <p:cNvCxnSpPr/>
          <p:nvPr/>
        </p:nvCxnSpPr>
        <p:spPr>
          <a:xfrm>
            <a:off x="842176" y="8353456"/>
            <a:ext cx="17019428" cy="0"/>
          </a:xfrm>
          <a:prstGeom prst="straightConnector1">
            <a:avLst/>
          </a:prstGeom>
          <a:noFill/>
          <a:ln cap="rnd" cmpd="sng" w="19050">
            <a:solidFill>
              <a:srgbClr val="00A18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2" name="Google Shape;302;p20"/>
          <p:cNvSpPr txBox="1"/>
          <p:nvPr/>
        </p:nvSpPr>
        <p:spPr>
          <a:xfrm>
            <a:off x="1603503" y="7086854"/>
            <a:ext cx="4081721" cy="10858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rgbClr val="00A181"/>
                </a:solidFill>
                <a:latin typeface="Arial"/>
                <a:ea typeface="Arial"/>
                <a:cs typeface="Arial"/>
                <a:sym typeface="Arial"/>
              </a:rPr>
              <a:t>Live detecting</a:t>
            </a:r>
            <a:endParaRPr/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solidFill>
                <a:srgbClr val="00A18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03" name="Google Shape;303;p20"/>
          <p:cNvGrpSpPr/>
          <p:nvPr/>
        </p:nvGrpSpPr>
        <p:grpSpPr>
          <a:xfrm>
            <a:off x="7023029" y="7029375"/>
            <a:ext cx="5944361" cy="1219050"/>
            <a:chOff x="-203200" y="0"/>
            <a:chExt cx="5925400" cy="1625400"/>
          </a:xfrm>
        </p:grpSpPr>
        <p:sp>
          <p:nvSpPr>
            <p:cNvPr id="304" name="Google Shape;304;p20"/>
            <p:cNvSpPr txBox="1"/>
            <p:nvPr/>
          </p:nvSpPr>
          <p:spPr>
            <a:xfrm>
              <a:off x="-203200" y="0"/>
              <a:ext cx="5722200" cy="162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>
                  <a:solidFill>
                    <a:srgbClr val="00A181"/>
                  </a:solidFill>
                </a:rPr>
                <a:t>personalised </a:t>
              </a:r>
              <a:r>
                <a:rPr b="0" i="0" lang="en-US" sz="3600" u="none" cap="none" strike="noStrike">
                  <a:solidFill>
                    <a:srgbClr val="00A181"/>
                  </a:solidFill>
                  <a:latin typeface="Arial"/>
                  <a:ea typeface="Arial"/>
                  <a:cs typeface="Arial"/>
                  <a:sym typeface="Arial"/>
                </a:rPr>
                <a:t>recommendations</a:t>
              </a:r>
              <a:endParaRPr/>
            </a:p>
          </p:txBody>
        </p:sp>
        <p:sp>
          <p:nvSpPr>
            <p:cNvPr id="305" name="Google Shape;305;p20"/>
            <p:cNvSpPr txBox="1"/>
            <p:nvPr/>
          </p:nvSpPr>
          <p:spPr>
            <a:xfrm>
              <a:off x="0" y="1074646"/>
              <a:ext cx="57222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555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06" name="Google Shape;306;p20"/>
          <p:cNvSpPr txBox="1"/>
          <p:nvPr/>
        </p:nvSpPr>
        <p:spPr>
          <a:xfrm>
            <a:off x="858552" y="3334309"/>
            <a:ext cx="132459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4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Future enhancements</a:t>
            </a:r>
            <a:endParaRPr/>
          </a:p>
        </p:txBody>
      </p:sp>
      <p:sp>
        <p:nvSpPr>
          <p:cNvPr id="307" name="Google Shape;307;p20"/>
          <p:cNvSpPr/>
          <p:nvPr/>
        </p:nvSpPr>
        <p:spPr>
          <a:xfrm>
            <a:off x="3264160" y="8207877"/>
            <a:ext cx="380203" cy="329258"/>
          </a:xfrm>
          <a:custGeom>
            <a:rect b="b" l="l" r="r" t="t"/>
            <a:pathLst>
              <a:path extrusionOk="0" h="3134614" w="3619627">
                <a:moveTo>
                  <a:pt x="3619627" y="1567307"/>
                </a:moveTo>
                <a:lnTo>
                  <a:pt x="2714752" y="3134614"/>
                </a:lnTo>
                <a:lnTo>
                  <a:pt x="904875" y="3134614"/>
                </a:lnTo>
                <a:lnTo>
                  <a:pt x="0" y="1567307"/>
                </a:lnTo>
                <a:lnTo>
                  <a:pt x="904875" y="0"/>
                </a:lnTo>
                <a:lnTo>
                  <a:pt x="2714625" y="0"/>
                </a:lnTo>
                <a:lnTo>
                  <a:pt x="3619627" y="1567307"/>
                </a:lnTo>
                <a:close/>
              </a:path>
            </a:pathLst>
          </a:custGeom>
          <a:solidFill>
            <a:srgbClr val="00A181"/>
          </a:solidFill>
          <a:ln>
            <a:noFill/>
          </a:ln>
        </p:spPr>
      </p:sp>
      <p:sp>
        <p:nvSpPr>
          <p:cNvPr id="308" name="Google Shape;308;p20"/>
          <p:cNvSpPr/>
          <p:nvPr/>
        </p:nvSpPr>
        <p:spPr>
          <a:xfrm>
            <a:off x="8763797" y="8198352"/>
            <a:ext cx="380203" cy="329258"/>
          </a:xfrm>
          <a:custGeom>
            <a:rect b="b" l="l" r="r" t="t"/>
            <a:pathLst>
              <a:path extrusionOk="0" h="3134614" w="3619627">
                <a:moveTo>
                  <a:pt x="3619627" y="1567307"/>
                </a:moveTo>
                <a:lnTo>
                  <a:pt x="2714752" y="3134614"/>
                </a:lnTo>
                <a:lnTo>
                  <a:pt x="904875" y="3134614"/>
                </a:lnTo>
                <a:lnTo>
                  <a:pt x="0" y="1567307"/>
                </a:lnTo>
                <a:lnTo>
                  <a:pt x="904875" y="0"/>
                </a:lnTo>
                <a:lnTo>
                  <a:pt x="2714625" y="0"/>
                </a:lnTo>
                <a:lnTo>
                  <a:pt x="3619627" y="1567307"/>
                </a:lnTo>
                <a:close/>
              </a:path>
            </a:pathLst>
          </a:custGeom>
          <a:solidFill>
            <a:srgbClr val="00A181"/>
          </a:solidFill>
          <a:ln>
            <a:noFill/>
          </a:ln>
        </p:spPr>
      </p:sp>
      <p:sp>
        <p:nvSpPr>
          <p:cNvPr id="309" name="Google Shape;309;p20"/>
          <p:cNvSpPr/>
          <p:nvPr/>
        </p:nvSpPr>
        <p:spPr>
          <a:xfrm>
            <a:off x="15310211" y="3031362"/>
            <a:ext cx="2977143" cy="2578220"/>
          </a:xfrm>
          <a:custGeom>
            <a:rect b="b" l="l" r="r" t="t"/>
            <a:pathLst>
              <a:path extrusionOk="0" h="3134614" w="3619627">
                <a:moveTo>
                  <a:pt x="3619627" y="1567307"/>
                </a:moveTo>
                <a:lnTo>
                  <a:pt x="2714752" y="3134614"/>
                </a:lnTo>
                <a:lnTo>
                  <a:pt x="904875" y="3134614"/>
                </a:lnTo>
                <a:lnTo>
                  <a:pt x="0" y="1567307"/>
                </a:lnTo>
                <a:lnTo>
                  <a:pt x="904875" y="0"/>
                </a:lnTo>
                <a:lnTo>
                  <a:pt x="2714625" y="0"/>
                </a:lnTo>
                <a:lnTo>
                  <a:pt x="3619627" y="1567307"/>
                </a:lnTo>
                <a:close/>
              </a:path>
            </a:pathLst>
          </a:custGeom>
          <a:solidFill>
            <a:srgbClr val="00A181"/>
          </a:solidFill>
          <a:ln>
            <a:noFill/>
          </a:ln>
        </p:spPr>
      </p:sp>
      <p:sp>
        <p:nvSpPr>
          <p:cNvPr id="310" name="Google Shape;310;p20"/>
          <p:cNvSpPr/>
          <p:nvPr/>
        </p:nvSpPr>
        <p:spPr>
          <a:xfrm>
            <a:off x="13660090" y="-135282"/>
            <a:ext cx="4201515" cy="3638531"/>
          </a:xfrm>
          <a:custGeom>
            <a:rect b="b" l="l" r="r" t="t"/>
            <a:pathLst>
              <a:path extrusionOk="0" h="3134614" w="3619627">
                <a:moveTo>
                  <a:pt x="3619627" y="1567307"/>
                </a:moveTo>
                <a:lnTo>
                  <a:pt x="2714752" y="3134614"/>
                </a:lnTo>
                <a:lnTo>
                  <a:pt x="904875" y="3134614"/>
                </a:lnTo>
                <a:lnTo>
                  <a:pt x="0" y="1567307"/>
                </a:lnTo>
                <a:lnTo>
                  <a:pt x="904875" y="0"/>
                </a:lnTo>
                <a:lnTo>
                  <a:pt x="2714625" y="0"/>
                </a:lnTo>
                <a:lnTo>
                  <a:pt x="3619627" y="1567307"/>
                </a:lnTo>
                <a:close/>
              </a:path>
            </a:pathLst>
          </a:custGeom>
          <a:solidFill>
            <a:srgbClr val="F76B50"/>
          </a:solidFill>
          <a:ln>
            <a:noFill/>
          </a:ln>
        </p:spPr>
      </p:sp>
      <p:sp>
        <p:nvSpPr>
          <p:cNvPr id="311" name="Google Shape;311;p20"/>
          <p:cNvSpPr/>
          <p:nvPr/>
        </p:nvSpPr>
        <p:spPr>
          <a:xfrm>
            <a:off x="13243939" y="-956153"/>
            <a:ext cx="2481390" cy="2148895"/>
          </a:xfrm>
          <a:custGeom>
            <a:rect b="b" l="l" r="r" t="t"/>
            <a:pathLst>
              <a:path extrusionOk="0" h="3134614" w="3619627">
                <a:moveTo>
                  <a:pt x="3619627" y="1567307"/>
                </a:moveTo>
                <a:lnTo>
                  <a:pt x="2714752" y="3134614"/>
                </a:lnTo>
                <a:lnTo>
                  <a:pt x="904875" y="3134614"/>
                </a:lnTo>
                <a:lnTo>
                  <a:pt x="0" y="1567307"/>
                </a:lnTo>
                <a:lnTo>
                  <a:pt x="904875" y="0"/>
                </a:lnTo>
                <a:lnTo>
                  <a:pt x="2714625" y="0"/>
                </a:lnTo>
                <a:lnTo>
                  <a:pt x="3619627" y="1567307"/>
                </a:lnTo>
                <a:close/>
              </a:path>
            </a:pathLst>
          </a:custGeom>
          <a:solidFill>
            <a:srgbClr val="FFDCC8"/>
          </a:solidFill>
          <a:ln>
            <a:noFill/>
          </a:ln>
        </p:spPr>
      </p:sp>
      <p:grpSp>
        <p:nvGrpSpPr>
          <p:cNvPr id="312" name="Google Shape;312;p20"/>
          <p:cNvGrpSpPr/>
          <p:nvPr/>
        </p:nvGrpSpPr>
        <p:grpSpPr>
          <a:xfrm>
            <a:off x="1858482" y="6486451"/>
            <a:ext cx="3826742" cy="1143328"/>
            <a:chOff x="0" y="0"/>
            <a:chExt cx="5102322" cy="1524438"/>
          </a:xfrm>
        </p:grpSpPr>
        <p:sp>
          <p:nvSpPr>
            <p:cNvPr id="313" name="Google Shape;313;p20"/>
            <p:cNvSpPr txBox="1"/>
            <p:nvPr/>
          </p:nvSpPr>
          <p:spPr>
            <a:xfrm>
              <a:off x="0" y="0"/>
              <a:ext cx="5102322" cy="72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2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4" name="Google Shape;314;p20"/>
            <p:cNvSpPr txBox="1"/>
            <p:nvPr/>
          </p:nvSpPr>
          <p:spPr>
            <a:xfrm>
              <a:off x="0" y="1074646"/>
              <a:ext cx="5102322" cy="44979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555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15" name="Google Shape;315;p20"/>
          <p:cNvSpPr/>
          <p:nvPr/>
        </p:nvSpPr>
        <p:spPr>
          <a:xfrm>
            <a:off x="13660103" y="6761721"/>
            <a:ext cx="1216746" cy="1023366"/>
          </a:xfrm>
          <a:custGeom>
            <a:rect b="b" l="l" r="r" t="t"/>
            <a:pathLst>
              <a:path extrusionOk="0" h="1023366" w="1216746">
                <a:moveTo>
                  <a:pt x="0" y="0"/>
                </a:moveTo>
                <a:lnTo>
                  <a:pt x="1216746" y="0"/>
                </a:lnTo>
                <a:lnTo>
                  <a:pt x="1216746" y="1023366"/>
                </a:lnTo>
                <a:lnTo>
                  <a:pt x="0" y="10233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316" name="Google Shape;316;p20"/>
          <p:cNvGrpSpPr/>
          <p:nvPr/>
        </p:nvGrpSpPr>
        <p:grpSpPr>
          <a:xfrm>
            <a:off x="12967600" y="6238374"/>
            <a:ext cx="4291650" cy="1082960"/>
            <a:chOff x="0" y="0"/>
            <a:chExt cx="5722200" cy="1443946"/>
          </a:xfrm>
        </p:grpSpPr>
        <p:sp>
          <p:nvSpPr>
            <p:cNvPr id="317" name="Google Shape;317;p20"/>
            <p:cNvSpPr txBox="1"/>
            <p:nvPr/>
          </p:nvSpPr>
          <p:spPr>
            <a:xfrm>
              <a:off x="0" y="0"/>
              <a:ext cx="57222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2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8" name="Google Shape;318;p20"/>
            <p:cNvSpPr txBox="1"/>
            <p:nvPr/>
          </p:nvSpPr>
          <p:spPr>
            <a:xfrm>
              <a:off x="0" y="1074646"/>
              <a:ext cx="57222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555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19" name="Google Shape;319;p20"/>
          <p:cNvGrpSpPr/>
          <p:nvPr/>
        </p:nvGrpSpPr>
        <p:grpSpPr>
          <a:xfrm>
            <a:off x="12425234" y="9385582"/>
            <a:ext cx="4291650" cy="1082960"/>
            <a:chOff x="0" y="0"/>
            <a:chExt cx="5722200" cy="1443946"/>
          </a:xfrm>
        </p:grpSpPr>
        <p:sp>
          <p:nvSpPr>
            <p:cNvPr id="320" name="Google Shape;320;p20"/>
            <p:cNvSpPr txBox="1"/>
            <p:nvPr/>
          </p:nvSpPr>
          <p:spPr>
            <a:xfrm>
              <a:off x="0" y="0"/>
              <a:ext cx="5722200" cy="28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20"/>
            <p:cNvSpPr txBox="1"/>
            <p:nvPr/>
          </p:nvSpPr>
          <p:spPr>
            <a:xfrm>
              <a:off x="0" y="1074646"/>
              <a:ext cx="57222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555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A181"/>
        </a:solidFill>
      </p:bgPr>
    </p:bg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6" name="Google Shape;326;p21"/>
          <p:cNvGrpSpPr/>
          <p:nvPr/>
        </p:nvGrpSpPr>
        <p:grpSpPr>
          <a:xfrm>
            <a:off x="1794129" y="708363"/>
            <a:ext cx="16230600" cy="2348845"/>
            <a:chOff x="0" y="-9525"/>
            <a:chExt cx="21640800" cy="3131793"/>
          </a:xfrm>
        </p:grpSpPr>
        <p:sp>
          <p:nvSpPr>
            <p:cNvPr id="327" name="Google Shape;327;p21"/>
            <p:cNvSpPr txBox="1"/>
            <p:nvPr/>
          </p:nvSpPr>
          <p:spPr>
            <a:xfrm>
              <a:off x="0" y="2398368"/>
              <a:ext cx="21640800" cy="72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2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8" name="Google Shape;328;p21"/>
            <p:cNvSpPr txBox="1"/>
            <p:nvPr/>
          </p:nvSpPr>
          <p:spPr>
            <a:xfrm>
              <a:off x="0" y="-9525"/>
              <a:ext cx="21640800" cy="19399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9500" u="none" cap="none" strike="noStrike">
                  <a:solidFill>
                    <a:srgbClr val="F4F4F4"/>
                  </a:solidFill>
                  <a:latin typeface="Arial"/>
                  <a:ea typeface="Arial"/>
                  <a:cs typeface="Arial"/>
                  <a:sym typeface="Arial"/>
                </a:rPr>
                <a:t>REFRENCES</a:t>
              </a:r>
              <a:endParaRPr/>
            </a:p>
          </p:txBody>
        </p:sp>
      </p:grpSp>
      <p:sp>
        <p:nvSpPr>
          <p:cNvPr id="329" name="Google Shape;329;p21"/>
          <p:cNvSpPr/>
          <p:nvPr/>
        </p:nvSpPr>
        <p:spPr>
          <a:xfrm>
            <a:off x="-3563094" y="6077994"/>
            <a:ext cx="6383425" cy="5528076"/>
          </a:xfrm>
          <a:custGeom>
            <a:rect b="b" l="l" r="r" t="t"/>
            <a:pathLst>
              <a:path extrusionOk="0" h="3134614" w="3619627">
                <a:moveTo>
                  <a:pt x="3619627" y="1567307"/>
                </a:moveTo>
                <a:lnTo>
                  <a:pt x="2714752" y="3134614"/>
                </a:lnTo>
                <a:lnTo>
                  <a:pt x="904875" y="3134614"/>
                </a:lnTo>
                <a:lnTo>
                  <a:pt x="0" y="1567307"/>
                </a:lnTo>
                <a:lnTo>
                  <a:pt x="904875" y="0"/>
                </a:lnTo>
                <a:lnTo>
                  <a:pt x="2714625" y="0"/>
                </a:lnTo>
                <a:lnTo>
                  <a:pt x="3619627" y="1567307"/>
                </a:lnTo>
                <a:close/>
              </a:path>
            </a:pathLst>
          </a:custGeom>
          <a:solidFill>
            <a:srgbClr val="F76B50"/>
          </a:solidFill>
          <a:ln>
            <a:noFill/>
          </a:ln>
        </p:spPr>
      </p:sp>
      <p:sp>
        <p:nvSpPr>
          <p:cNvPr id="330" name="Google Shape;330;p21"/>
          <p:cNvSpPr/>
          <p:nvPr/>
        </p:nvSpPr>
        <p:spPr>
          <a:xfrm>
            <a:off x="1671665" y="7004492"/>
            <a:ext cx="3034530" cy="2627917"/>
          </a:xfrm>
          <a:custGeom>
            <a:rect b="b" l="l" r="r" t="t"/>
            <a:pathLst>
              <a:path extrusionOk="0" h="3134614" w="3619627">
                <a:moveTo>
                  <a:pt x="3619627" y="1567307"/>
                </a:moveTo>
                <a:lnTo>
                  <a:pt x="2714752" y="3134614"/>
                </a:lnTo>
                <a:lnTo>
                  <a:pt x="904875" y="3134614"/>
                </a:lnTo>
                <a:lnTo>
                  <a:pt x="0" y="1567307"/>
                </a:lnTo>
                <a:lnTo>
                  <a:pt x="904875" y="0"/>
                </a:lnTo>
                <a:lnTo>
                  <a:pt x="2714625" y="0"/>
                </a:lnTo>
                <a:lnTo>
                  <a:pt x="3619627" y="1567307"/>
                </a:lnTo>
                <a:close/>
              </a:path>
            </a:pathLst>
          </a:custGeom>
          <a:solidFill>
            <a:srgbClr val="F4F4F4"/>
          </a:solidFill>
          <a:ln>
            <a:noFill/>
          </a:ln>
        </p:spPr>
      </p:sp>
      <p:sp>
        <p:nvSpPr>
          <p:cNvPr id="331" name="Google Shape;331;p21"/>
          <p:cNvSpPr/>
          <p:nvPr/>
        </p:nvSpPr>
        <p:spPr>
          <a:xfrm>
            <a:off x="4053492" y="8956750"/>
            <a:ext cx="2141618" cy="1854652"/>
          </a:xfrm>
          <a:custGeom>
            <a:rect b="b" l="l" r="r" t="t"/>
            <a:pathLst>
              <a:path extrusionOk="0" h="3134614" w="3619627">
                <a:moveTo>
                  <a:pt x="3619627" y="1567307"/>
                </a:moveTo>
                <a:lnTo>
                  <a:pt x="2714752" y="3134614"/>
                </a:lnTo>
                <a:lnTo>
                  <a:pt x="904875" y="3134614"/>
                </a:lnTo>
                <a:lnTo>
                  <a:pt x="0" y="1567307"/>
                </a:lnTo>
                <a:lnTo>
                  <a:pt x="904875" y="0"/>
                </a:lnTo>
                <a:lnTo>
                  <a:pt x="2714625" y="0"/>
                </a:lnTo>
                <a:lnTo>
                  <a:pt x="3619627" y="1567307"/>
                </a:lnTo>
                <a:close/>
              </a:path>
            </a:pathLst>
          </a:custGeom>
          <a:solidFill>
            <a:srgbClr val="F1B86E"/>
          </a:solidFill>
          <a:ln>
            <a:noFill/>
          </a:ln>
        </p:spPr>
      </p:sp>
      <p:sp>
        <p:nvSpPr>
          <p:cNvPr id="332" name="Google Shape;332;p21"/>
          <p:cNvSpPr txBox="1"/>
          <p:nvPr/>
        </p:nvSpPr>
        <p:spPr>
          <a:xfrm>
            <a:off x="933132" y="2111468"/>
            <a:ext cx="16421737" cy="75209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59076" lvl="1" marL="518152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99"/>
              <a:buFont typeface="Arial"/>
              <a:buChar char="•"/>
            </a:pPr>
            <a:r>
              <a:rPr b="0" i="0" lang="en-US" sz="2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https://www.researchgate.net/publication/379171804_Gemini_or_ChatGPT_Capability_Perfor mance_and_Selection_of_Cutting-edge_Generative_Artificial_Intelligence_AI_in_Business_Ma nagement </a:t>
            </a:r>
            <a:endParaRPr/>
          </a:p>
          <a:p>
            <a:pPr indent="0" lvl="0" marL="0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399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9076" lvl="1" marL="518152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99"/>
              <a:buFont typeface="Arial"/>
              <a:buChar char="•"/>
            </a:pPr>
            <a:r>
              <a:rPr b="0" i="0" lang="en-US" sz="2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https://www.healthline.com/nutrition/noom-diet-review#recommendation </a:t>
            </a:r>
            <a:endParaRPr/>
          </a:p>
          <a:p>
            <a:pPr indent="0" lvl="0" marL="0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399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9076" lvl="1" marL="518152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99"/>
              <a:buFont typeface="Arial"/>
              <a:buChar char="•"/>
            </a:pPr>
            <a:r>
              <a:rPr b="0" i="0" lang="en-US" sz="2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https://www.researchgate.net/publication/377963001_Effect_of_FatSecret_App_Implemen_on_Increased_Physical_Activity_and_Weight_Loss</a:t>
            </a:r>
            <a:endParaRPr/>
          </a:p>
          <a:p>
            <a:pPr indent="0" lvl="0" marL="0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399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9076" lvl="1" marL="518152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99"/>
              <a:buFont typeface="Arial"/>
              <a:buChar char="•"/>
            </a:pPr>
            <a:r>
              <a:rPr b="0" i="0" lang="en-US" sz="2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https://www.jmlr.org/papers/volume12/collobert11a/collobert11a.pdf </a:t>
            </a:r>
            <a:endParaRPr/>
          </a:p>
          <a:p>
            <a:pPr indent="0" lvl="0" marL="0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399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9076" lvl="1" marL="518152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99"/>
              <a:buFont typeface="Arial"/>
              <a:buChar char="•"/>
            </a:pPr>
            <a:r>
              <a:rPr b="0" i="0" lang="en-US" sz="2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https://www.researchgate.net/publication/377530197_Multimodal_analysis </a:t>
            </a:r>
            <a:endParaRPr/>
          </a:p>
          <a:p>
            <a:pPr indent="0" lvl="0" marL="0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399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9076" lvl="1" marL="518152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99"/>
              <a:buFont typeface="Arial"/>
              <a:buChar char="•"/>
            </a:pPr>
            <a:r>
              <a:rPr b="0" i="0" lang="en-US" sz="2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https://ieeexplore.ieee.org/document/8269806 </a:t>
            </a:r>
            <a:endParaRPr/>
          </a:p>
          <a:p>
            <a:pPr indent="0" lvl="0" marL="0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399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9076" lvl="1" marL="518152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99"/>
              <a:buFont typeface="Arial"/>
              <a:buChar char="•"/>
            </a:pPr>
            <a:r>
              <a:rPr b="0" i="0" lang="en-US" sz="2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https://www.researchgate.net/publication/361136117_A_Survey_on_IBM_Watson_and_Its_S ervices </a:t>
            </a:r>
            <a:endParaRPr/>
          </a:p>
          <a:p>
            <a:pPr indent="0" lvl="0" marL="0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399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9076" lvl="1" marL="518152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99"/>
              <a:buFont typeface="Arial"/>
              <a:buChar char="•"/>
            </a:pPr>
            <a:r>
              <a:rPr b="0" i="0" lang="en-US" sz="2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https://www.researchgate.net/publication/346111006_Overview_of_the_Transformer-based_ Models_for_NLP_Tasks  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DCC8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3"/>
          <p:cNvSpPr/>
          <p:nvPr/>
        </p:nvSpPr>
        <p:spPr>
          <a:xfrm>
            <a:off x="-2527743" y="-89986"/>
            <a:ext cx="10138115" cy="8779655"/>
          </a:xfrm>
          <a:custGeom>
            <a:rect b="b" l="l" r="r" t="t"/>
            <a:pathLst>
              <a:path extrusionOk="0" h="3134614" w="3619627">
                <a:moveTo>
                  <a:pt x="3619627" y="1567307"/>
                </a:moveTo>
                <a:lnTo>
                  <a:pt x="2714752" y="3134614"/>
                </a:lnTo>
                <a:lnTo>
                  <a:pt x="904875" y="3134614"/>
                </a:lnTo>
                <a:lnTo>
                  <a:pt x="0" y="1567307"/>
                </a:lnTo>
                <a:lnTo>
                  <a:pt x="904875" y="0"/>
                </a:lnTo>
                <a:lnTo>
                  <a:pt x="2714625" y="0"/>
                </a:lnTo>
                <a:lnTo>
                  <a:pt x="3619627" y="1567307"/>
                </a:lnTo>
                <a:close/>
              </a:path>
            </a:pathLst>
          </a:custGeom>
          <a:solidFill>
            <a:srgbClr val="F76B50"/>
          </a:solidFill>
          <a:ln>
            <a:noFill/>
          </a:ln>
        </p:spPr>
      </p:sp>
      <p:sp>
        <p:nvSpPr>
          <p:cNvPr id="111" name="Google Shape;111;p3"/>
          <p:cNvSpPr/>
          <p:nvPr/>
        </p:nvSpPr>
        <p:spPr>
          <a:xfrm>
            <a:off x="2505679" y="5832746"/>
            <a:ext cx="5966980" cy="5167433"/>
          </a:xfrm>
          <a:custGeom>
            <a:rect b="b" l="l" r="r" t="t"/>
            <a:pathLst>
              <a:path extrusionOk="0" h="3134614" w="3619627">
                <a:moveTo>
                  <a:pt x="3619627" y="1567307"/>
                </a:moveTo>
                <a:lnTo>
                  <a:pt x="2714752" y="3134614"/>
                </a:lnTo>
                <a:lnTo>
                  <a:pt x="904875" y="3134614"/>
                </a:lnTo>
                <a:lnTo>
                  <a:pt x="0" y="1567307"/>
                </a:lnTo>
                <a:lnTo>
                  <a:pt x="904875" y="0"/>
                </a:lnTo>
                <a:lnTo>
                  <a:pt x="2714625" y="0"/>
                </a:lnTo>
                <a:lnTo>
                  <a:pt x="3619627" y="1567307"/>
                </a:lnTo>
                <a:close/>
              </a:path>
            </a:pathLst>
          </a:custGeom>
          <a:solidFill>
            <a:srgbClr val="00A181"/>
          </a:solidFill>
          <a:ln>
            <a:noFill/>
          </a:ln>
        </p:spPr>
      </p:sp>
      <p:sp>
        <p:nvSpPr>
          <p:cNvPr id="112" name="Google Shape;112;p3"/>
          <p:cNvSpPr txBox="1"/>
          <p:nvPr/>
        </p:nvSpPr>
        <p:spPr>
          <a:xfrm>
            <a:off x="1028700" y="3761309"/>
            <a:ext cx="4460469" cy="1285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499" u="none" cap="none" strike="noStrike">
                <a:solidFill>
                  <a:srgbClr val="F4F4F4"/>
                </a:solidFill>
                <a:latin typeface="Arial"/>
                <a:ea typeface="Arial"/>
                <a:cs typeface="Arial"/>
                <a:sym typeface="Arial"/>
              </a:rPr>
              <a:t>Agenda</a:t>
            </a:r>
            <a:endParaRPr/>
          </a:p>
        </p:txBody>
      </p:sp>
      <p:sp>
        <p:nvSpPr>
          <p:cNvPr id="113" name="Google Shape;113;p3"/>
          <p:cNvSpPr txBox="1"/>
          <p:nvPr/>
        </p:nvSpPr>
        <p:spPr>
          <a:xfrm>
            <a:off x="10100540" y="775942"/>
            <a:ext cx="6109328" cy="481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02260" lvl="1" marL="604519" marR="0" rtl="0" algn="l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99"/>
              <a:buFont typeface="Arial"/>
              <a:buChar char="•"/>
            </a:pPr>
            <a:r>
              <a:rPr b="0" i="0" lang="en-US" sz="27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Abstract</a:t>
            </a:r>
            <a:endParaRPr/>
          </a:p>
        </p:txBody>
      </p:sp>
      <p:sp>
        <p:nvSpPr>
          <p:cNvPr id="114" name="Google Shape;114;p3"/>
          <p:cNvSpPr txBox="1"/>
          <p:nvPr/>
        </p:nvSpPr>
        <p:spPr>
          <a:xfrm>
            <a:off x="10100540" y="1490173"/>
            <a:ext cx="6109328" cy="481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02260" lvl="1" marL="604519" marR="0" rtl="0" algn="l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99"/>
              <a:buFont typeface="Arial"/>
              <a:buChar char="•"/>
            </a:pPr>
            <a:r>
              <a:rPr b="0" i="0" lang="en-US" sz="27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Objectives</a:t>
            </a:r>
            <a:endParaRPr/>
          </a:p>
        </p:txBody>
      </p:sp>
      <p:sp>
        <p:nvSpPr>
          <p:cNvPr id="115" name="Google Shape;115;p3"/>
          <p:cNvSpPr txBox="1"/>
          <p:nvPr/>
        </p:nvSpPr>
        <p:spPr>
          <a:xfrm>
            <a:off x="10100540" y="2204404"/>
            <a:ext cx="6109328" cy="481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02260" lvl="1" marL="604519" marR="0" rtl="0" algn="l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99"/>
              <a:buFont typeface="Arial"/>
              <a:buChar char="•"/>
            </a:pPr>
            <a:r>
              <a:rPr b="0" i="0" lang="en-US" sz="27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Introduction</a:t>
            </a:r>
            <a:endParaRPr/>
          </a:p>
        </p:txBody>
      </p:sp>
      <p:sp>
        <p:nvSpPr>
          <p:cNvPr id="116" name="Google Shape;116;p3"/>
          <p:cNvSpPr txBox="1"/>
          <p:nvPr/>
        </p:nvSpPr>
        <p:spPr>
          <a:xfrm>
            <a:off x="10100540" y="2918635"/>
            <a:ext cx="6109328" cy="481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02260" lvl="1" marL="604519" marR="0" rtl="0" algn="l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99"/>
              <a:buFont typeface="Arial"/>
              <a:buChar char="•"/>
            </a:pPr>
            <a:r>
              <a:rPr b="0" i="0" lang="en-US" sz="27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Existing System</a:t>
            </a:r>
            <a:endParaRPr/>
          </a:p>
        </p:txBody>
      </p:sp>
      <p:sp>
        <p:nvSpPr>
          <p:cNvPr id="117" name="Google Shape;117;p3"/>
          <p:cNvSpPr txBox="1"/>
          <p:nvPr/>
        </p:nvSpPr>
        <p:spPr>
          <a:xfrm>
            <a:off x="10100540" y="3632866"/>
            <a:ext cx="6109328" cy="481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02260" lvl="1" marL="604519" marR="0" rtl="0" algn="l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99"/>
              <a:buFont typeface="Arial"/>
              <a:buChar char="•"/>
            </a:pPr>
            <a:r>
              <a:rPr b="0" i="0" lang="en-US" sz="27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Proposed System</a:t>
            </a:r>
            <a:endParaRPr/>
          </a:p>
        </p:txBody>
      </p:sp>
      <p:sp>
        <p:nvSpPr>
          <p:cNvPr id="118" name="Google Shape;118;p3"/>
          <p:cNvSpPr txBox="1"/>
          <p:nvPr/>
        </p:nvSpPr>
        <p:spPr>
          <a:xfrm>
            <a:off x="10100540" y="4347097"/>
            <a:ext cx="6109328" cy="481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02260" lvl="1" marL="604519" marR="0" rtl="0" algn="l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99"/>
              <a:buFont typeface="Arial"/>
              <a:buChar char="•"/>
            </a:pPr>
            <a:r>
              <a:rPr b="0" i="0" lang="en-US" sz="27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System Architecture</a:t>
            </a:r>
            <a:endParaRPr/>
          </a:p>
        </p:txBody>
      </p:sp>
      <p:sp>
        <p:nvSpPr>
          <p:cNvPr id="119" name="Google Shape;119;p3"/>
          <p:cNvSpPr txBox="1"/>
          <p:nvPr/>
        </p:nvSpPr>
        <p:spPr>
          <a:xfrm>
            <a:off x="10100540" y="5061328"/>
            <a:ext cx="6109328" cy="481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02260" lvl="1" marL="604519" marR="0" rtl="0" algn="l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99"/>
              <a:buFont typeface="Arial"/>
              <a:buChar char="•"/>
            </a:pPr>
            <a:r>
              <a:rPr b="0" i="0" lang="en-US" sz="27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Technology</a:t>
            </a:r>
            <a:endParaRPr/>
          </a:p>
        </p:txBody>
      </p:sp>
      <p:sp>
        <p:nvSpPr>
          <p:cNvPr id="120" name="Google Shape;120;p3"/>
          <p:cNvSpPr txBox="1"/>
          <p:nvPr/>
        </p:nvSpPr>
        <p:spPr>
          <a:xfrm>
            <a:off x="10100540" y="5775559"/>
            <a:ext cx="6109328" cy="481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02260" lvl="1" marL="604519" marR="0" rtl="0" algn="l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99"/>
              <a:buFont typeface="Arial"/>
              <a:buChar char="•"/>
            </a:pPr>
            <a:r>
              <a:rPr b="0" i="0" lang="en-US" sz="27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Modules</a:t>
            </a:r>
            <a:endParaRPr/>
          </a:p>
        </p:txBody>
      </p:sp>
      <p:sp>
        <p:nvSpPr>
          <p:cNvPr id="121" name="Google Shape;121;p3"/>
          <p:cNvSpPr txBox="1"/>
          <p:nvPr/>
        </p:nvSpPr>
        <p:spPr>
          <a:xfrm>
            <a:off x="10100540" y="6489789"/>
            <a:ext cx="6109328" cy="481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02260" lvl="1" marL="604519" marR="0" rtl="0" algn="l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99"/>
              <a:buFont typeface="Arial"/>
              <a:buChar char="•"/>
            </a:pPr>
            <a:r>
              <a:rPr b="0" i="0" lang="en-US" sz="27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Output Screenshots</a:t>
            </a:r>
            <a:endParaRPr/>
          </a:p>
        </p:txBody>
      </p:sp>
      <p:sp>
        <p:nvSpPr>
          <p:cNvPr id="122" name="Google Shape;122;p3"/>
          <p:cNvSpPr txBox="1"/>
          <p:nvPr/>
        </p:nvSpPr>
        <p:spPr>
          <a:xfrm>
            <a:off x="10100540" y="7918251"/>
            <a:ext cx="6109328" cy="481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02260" lvl="1" marL="604519" marR="0" rtl="0" algn="l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99"/>
              <a:buFont typeface="Arial"/>
              <a:buChar char="•"/>
            </a:pPr>
            <a:r>
              <a:rPr b="0" i="0" lang="en-US" sz="27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References</a:t>
            </a:r>
            <a:endParaRPr/>
          </a:p>
        </p:txBody>
      </p:sp>
      <p:sp>
        <p:nvSpPr>
          <p:cNvPr id="123" name="Google Shape;123;p3"/>
          <p:cNvSpPr txBox="1"/>
          <p:nvPr/>
        </p:nvSpPr>
        <p:spPr>
          <a:xfrm>
            <a:off x="10100540" y="7204020"/>
            <a:ext cx="6109328" cy="481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02260" lvl="1" marL="604519" marR="0" rtl="0" algn="l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99"/>
              <a:buFont typeface="Arial"/>
              <a:buChar char="•"/>
            </a:pPr>
            <a:r>
              <a:rPr b="0" i="0" lang="en-US" sz="27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Conclusion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4F4"/>
        </a:soli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4"/>
          <p:cNvSpPr/>
          <p:nvPr/>
        </p:nvSpPr>
        <p:spPr>
          <a:xfrm>
            <a:off x="14151770" y="4201140"/>
            <a:ext cx="7027514" cy="6085860"/>
          </a:xfrm>
          <a:custGeom>
            <a:rect b="b" l="l" r="r" t="t"/>
            <a:pathLst>
              <a:path extrusionOk="0" h="3134614" w="3619627">
                <a:moveTo>
                  <a:pt x="3619627" y="1567307"/>
                </a:moveTo>
                <a:lnTo>
                  <a:pt x="2714752" y="3134614"/>
                </a:lnTo>
                <a:lnTo>
                  <a:pt x="904875" y="3134614"/>
                </a:lnTo>
                <a:lnTo>
                  <a:pt x="0" y="1567307"/>
                </a:lnTo>
                <a:lnTo>
                  <a:pt x="904875" y="0"/>
                </a:lnTo>
                <a:lnTo>
                  <a:pt x="2714625" y="0"/>
                </a:lnTo>
                <a:lnTo>
                  <a:pt x="3619627" y="1567307"/>
                </a:lnTo>
                <a:close/>
              </a:path>
            </a:pathLst>
          </a:custGeom>
          <a:solidFill>
            <a:srgbClr val="F76B50"/>
          </a:solidFill>
          <a:ln>
            <a:noFill/>
          </a:ln>
        </p:spPr>
      </p:sp>
      <p:sp>
        <p:nvSpPr>
          <p:cNvPr id="129" name="Google Shape;129;p4"/>
          <p:cNvSpPr/>
          <p:nvPr/>
        </p:nvSpPr>
        <p:spPr>
          <a:xfrm>
            <a:off x="9859850" y="563974"/>
            <a:ext cx="4961246" cy="4296462"/>
          </a:xfrm>
          <a:custGeom>
            <a:rect b="b" l="l" r="r" t="t"/>
            <a:pathLst>
              <a:path extrusionOk="0" h="3134614" w="3619627">
                <a:moveTo>
                  <a:pt x="3619627" y="1567307"/>
                </a:moveTo>
                <a:lnTo>
                  <a:pt x="2714752" y="3134614"/>
                </a:lnTo>
                <a:lnTo>
                  <a:pt x="904875" y="3134614"/>
                </a:lnTo>
                <a:lnTo>
                  <a:pt x="0" y="1567307"/>
                </a:lnTo>
                <a:lnTo>
                  <a:pt x="904875" y="0"/>
                </a:lnTo>
                <a:lnTo>
                  <a:pt x="2714625" y="0"/>
                </a:lnTo>
                <a:lnTo>
                  <a:pt x="3619627" y="1567307"/>
                </a:lnTo>
                <a:close/>
              </a:path>
            </a:pathLst>
          </a:custGeom>
          <a:solidFill>
            <a:srgbClr val="F1B86E"/>
          </a:solidFill>
          <a:ln>
            <a:noFill/>
          </a:ln>
        </p:spPr>
      </p:sp>
      <p:sp>
        <p:nvSpPr>
          <p:cNvPr id="130" name="Google Shape;130;p4"/>
          <p:cNvSpPr/>
          <p:nvPr/>
        </p:nvSpPr>
        <p:spPr>
          <a:xfrm>
            <a:off x="10374572" y="2120110"/>
            <a:ext cx="7611546" cy="6591255"/>
          </a:xfrm>
          <a:custGeom>
            <a:rect b="b" l="l" r="r" t="t"/>
            <a:pathLst>
              <a:path extrusionOk="0" h="3708400" w="4282440">
                <a:moveTo>
                  <a:pt x="3211830" y="0"/>
                </a:moveTo>
                <a:lnTo>
                  <a:pt x="1070610" y="0"/>
                </a:lnTo>
                <a:lnTo>
                  <a:pt x="0" y="1854200"/>
                </a:lnTo>
                <a:lnTo>
                  <a:pt x="1070610" y="3708400"/>
                </a:lnTo>
                <a:lnTo>
                  <a:pt x="3211830" y="3708400"/>
                </a:lnTo>
                <a:lnTo>
                  <a:pt x="4282440" y="1854200"/>
                </a:lnTo>
                <a:close/>
              </a:path>
            </a:pathLst>
          </a:custGeom>
          <a:solidFill>
            <a:srgbClr val="00A181"/>
          </a:solidFill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1" name="Google Shape;131;p4"/>
          <p:cNvSpPr txBox="1"/>
          <p:nvPr/>
        </p:nvSpPr>
        <p:spPr>
          <a:xfrm>
            <a:off x="-72476" y="468882"/>
            <a:ext cx="9932326" cy="93111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881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4948" lvl="1" marL="649896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10"/>
              <a:buFont typeface="Arial"/>
              <a:buChar char="•"/>
            </a:pPr>
            <a:r>
              <a:rPr b="0" i="0" lang="en-US" sz="301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 the modern world, maintaining a healthy lifestyle is becoming increasingly challenging due to busy schedules, easy access to processed foods, and a lack of nutritional education</a:t>
            </a:r>
            <a:endParaRPr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01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4948" lvl="1" marL="649896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10"/>
              <a:buFont typeface="Arial"/>
              <a:buChar char="•"/>
            </a:pPr>
            <a:r>
              <a:rPr b="0" i="0" lang="en-US" sz="301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Many individuals struggle to track their caloric intake and expenditure accurately, leading to difficulties in achieving and maintaining a healthy weight.</a:t>
            </a:r>
            <a:endParaRPr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01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4948" lvl="1" marL="649896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10"/>
              <a:buFont typeface="Arial"/>
              <a:buChar char="•"/>
            </a:pPr>
            <a:r>
              <a:rPr b="0" i="0" lang="en-US" sz="301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Low motivation and adherence to tracking and dietary plans over time.</a:t>
            </a:r>
            <a:endParaRPr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01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4948" lvl="1" marL="649896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10"/>
              <a:buFont typeface="Arial"/>
              <a:buChar char="•"/>
            </a:pPr>
            <a:r>
              <a:rPr b="0" i="0" lang="en-US" sz="301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Lack of engaging and interactive features to sustain long-term user involvement</a:t>
            </a:r>
            <a:endParaRPr/>
          </a:p>
          <a:p>
            <a:pPr indent="0" lvl="0" marL="0" marR="0" rtl="0" algn="l">
              <a:lnSpc>
                <a:spcPct val="12604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01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252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01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4"/>
          <p:cNvSpPr txBox="1"/>
          <p:nvPr/>
        </p:nvSpPr>
        <p:spPr>
          <a:xfrm>
            <a:off x="10551986" y="3551474"/>
            <a:ext cx="7199568" cy="302212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702" u="none" cap="none" strike="noStrike">
                <a:solidFill>
                  <a:srgbClr val="FFDCC8"/>
                </a:solidFill>
                <a:latin typeface="Arial"/>
                <a:ea typeface="Arial"/>
                <a:cs typeface="Arial"/>
                <a:sym typeface="Arial"/>
              </a:rPr>
              <a:t>PROBLEM STATEMENT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4F4"/>
        </a:solid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5"/>
          <p:cNvSpPr/>
          <p:nvPr/>
        </p:nvSpPr>
        <p:spPr>
          <a:xfrm>
            <a:off x="13585950" y="-517425"/>
            <a:ext cx="6210236" cy="5378093"/>
          </a:xfrm>
          <a:custGeom>
            <a:rect b="b" l="l" r="r" t="t"/>
            <a:pathLst>
              <a:path extrusionOk="0" h="3134614" w="3619627">
                <a:moveTo>
                  <a:pt x="3619627" y="1567307"/>
                </a:moveTo>
                <a:lnTo>
                  <a:pt x="2714752" y="3134614"/>
                </a:lnTo>
                <a:lnTo>
                  <a:pt x="904875" y="3134614"/>
                </a:lnTo>
                <a:lnTo>
                  <a:pt x="0" y="1567307"/>
                </a:lnTo>
                <a:lnTo>
                  <a:pt x="904875" y="0"/>
                </a:lnTo>
                <a:lnTo>
                  <a:pt x="2714625" y="0"/>
                </a:lnTo>
                <a:lnTo>
                  <a:pt x="3619627" y="1567307"/>
                </a:lnTo>
                <a:close/>
              </a:path>
            </a:pathLst>
          </a:custGeom>
          <a:solidFill>
            <a:srgbClr val="F1B86E"/>
          </a:solidFill>
          <a:ln>
            <a:noFill/>
          </a:ln>
        </p:spPr>
      </p:sp>
      <p:sp>
        <p:nvSpPr>
          <p:cNvPr id="138" name="Google Shape;138;p5"/>
          <p:cNvSpPr/>
          <p:nvPr/>
        </p:nvSpPr>
        <p:spPr>
          <a:xfrm>
            <a:off x="12009993" y="306851"/>
            <a:ext cx="3151914" cy="2729572"/>
          </a:xfrm>
          <a:custGeom>
            <a:rect b="b" l="l" r="r" t="t"/>
            <a:pathLst>
              <a:path extrusionOk="0" h="3134614" w="3619627">
                <a:moveTo>
                  <a:pt x="3619627" y="1567307"/>
                </a:moveTo>
                <a:lnTo>
                  <a:pt x="2714752" y="3134614"/>
                </a:lnTo>
                <a:lnTo>
                  <a:pt x="904875" y="3134614"/>
                </a:lnTo>
                <a:lnTo>
                  <a:pt x="0" y="1567307"/>
                </a:lnTo>
                <a:lnTo>
                  <a:pt x="904875" y="0"/>
                </a:lnTo>
                <a:lnTo>
                  <a:pt x="2714625" y="0"/>
                </a:lnTo>
                <a:lnTo>
                  <a:pt x="3619627" y="1567307"/>
                </a:lnTo>
                <a:close/>
              </a:path>
            </a:pathLst>
          </a:custGeom>
          <a:solidFill>
            <a:srgbClr val="FFDCC8"/>
          </a:solidFill>
          <a:ln>
            <a:noFill/>
          </a:ln>
        </p:spPr>
      </p:sp>
      <p:sp>
        <p:nvSpPr>
          <p:cNvPr id="139" name="Google Shape;139;p5"/>
          <p:cNvSpPr txBox="1"/>
          <p:nvPr/>
        </p:nvSpPr>
        <p:spPr>
          <a:xfrm>
            <a:off x="5155124" y="1961410"/>
            <a:ext cx="5154641" cy="10750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999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1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ABSTRACT  </a:t>
            </a:r>
            <a:endParaRPr/>
          </a:p>
        </p:txBody>
      </p:sp>
      <p:sp>
        <p:nvSpPr>
          <p:cNvPr id="140" name="Google Shape;140;p5"/>
          <p:cNvSpPr txBox="1"/>
          <p:nvPr/>
        </p:nvSpPr>
        <p:spPr>
          <a:xfrm>
            <a:off x="706650" y="3709601"/>
            <a:ext cx="14455257" cy="65773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19475" lvl="1" marL="638952" marR="0" rtl="0" algn="just">
              <a:lnSpc>
                <a:spcPct val="12000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59"/>
              <a:buFont typeface="Arial"/>
              <a:buChar char="•"/>
            </a:pPr>
            <a:r>
              <a:rPr b="0" i="0" lang="en-US" sz="2959" u="none" cap="none" strike="noStrike">
                <a:solidFill>
                  <a:srgbClr val="000000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 Diet control is one of the sub-procedures of fitness as </a:t>
            </a:r>
            <a:endParaRPr/>
          </a:p>
          <a:p>
            <a:pPr indent="0" lvl="0" marL="0" marR="0" rtl="0" algn="just">
              <a:lnSpc>
                <a:spcPct val="12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959" u="none" cap="none" strike="noStrike">
                <a:solidFill>
                  <a:srgbClr val="000000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        well as a management technique for chronic conditions.</a:t>
            </a:r>
            <a:endParaRPr/>
          </a:p>
          <a:p>
            <a:pPr indent="0" lvl="0" marL="0" marR="0" rtl="0" algn="just">
              <a:lnSpc>
                <a:spcPct val="12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959" u="none" cap="none" strike="noStrike">
              <a:solidFill>
                <a:srgbClr val="000000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  <a:p>
            <a:pPr indent="-319475" lvl="1" marL="638952" marR="0" rtl="0" algn="just">
              <a:lnSpc>
                <a:spcPct val="12000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59"/>
              <a:buFont typeface="Arial"/>
              <a:buChar char="•"/>
            </a:pPr>
            <a:r>
              <a:rPr b="0" i="0" lang="en-US" sz="2959" u="none" cap="none" strike="noStrike">
                <a:solidFill>
                  <a:srgbClr val="000000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Calorie Advisor is an AI-powered nutrition assistant that provides personalized dietary recommendations based on individual health goals and preferences</a:t>
            </a:r>
            <a:endParaRPr/>
          </a:p>
          <a:p>
            <a:pPr indent="0" lvl="0" marL="0" marR="0" rtl="0" algn="just">
              <a:lnSpc>
                <a:spcPct val="12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959" u="none" cap="none" strike="noStrike">
              <a:solidFill>
                <a:srgbClr val="000000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  <a:p>
            <a:pPr indent="-319475" lvl="1" marL="638952" marR="0" rtl="0" algn="just">
              <a:lnSpc>
                <a:spcPct val="12000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59"/>
              <a:buFont typeface="Arial"/>
              <a:buChar char="•"/>
            </a:pPr>
            <a:r>
              <a:rPr b="0" i="0" lang="en-US" sz="2959" u="none" cap="none" strike="noStrike">
                <a:solidFill>
                  <a:srgbClr val="000000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By analyzing user data, it suggests optimal calorie intake and nutrient balance to promote healthy eating habits and achieve weight management, fitness, and wellness objectives efficiently.</a:t>
            </a:r>
            <a:endParaRPr/>
          </a:p>
          <a:p>
            <a:pPr indent="0" lvl="0" marL="0" marR="0" rtl="0" algn="just">
              <a:lnSpc>
                <a:spcPct val="1158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959" u="none" cap="none" strike="noStrike">
              <a:solidFill>
                <a:srgbClr val="000000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  <a:p>
            <a:pPr indent="0" lvl="0" marL="0" marR="0" rtl="0" algn="just">
              <a:lnSpc>
                <a:spcPct val="1158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959" u="none" cap="none" strike="noStrike">
              <a:solidFill>
                <a:srgbClr val="000000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  <a:p>
            <a:pPr indent="0" lvl="0" marL="0" marR="0" rtl="0" algn="just">
              <a:lnSpc>
                <a:spcPct val="1158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959" u="none" cap="none" strike="noStrike">
              <a:solidFill>
                <a:srgbClr val="000000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  <a:p>
            <a:pPr indent="0" lvl="0" marL="0" marR="0" rtl="0" algn="just">
              <a:lnSpc>
                <a:spcPct val="1158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959" u="none" cap="none" strike="noStrike">
              <a:solidFill>
                <a:srgbClr val="000000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  <a:p>
            <a:pPr indent="0" lvl="0" marL="0" marR="0" rtl="0" algn="just">
              <a:lnSpc>
                <a:spcPct val="11999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5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  <a:p>
            <a:pPr indent="0" lvl="0" marL="0" marR="0" rtl="0" algn="just">
              <a:lnSpc>
                <a:spcPct val="11999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856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4F4"/>
        </a:solid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5" name="Google Shape;145;p6"/>
          <p:cNvCxnSpPr/>
          <p:nvPr/>
        </p:nvCxnSpPr>
        <p:spPr>
          <a:xfrm>
            <a:off x="1268572" y="8362981"/>
            <a:ext cx="17019428" cy="0"/>
          </a:xfrm>
          <a:prstGeom prst="straightConnector1">
            <a:avLst/>
          </a:prstGeom>
          <a:noFill/>
          <a:ln cap="rnd" cmpd="sng" w="19050">
            <a:solidFill>
              <a:srgbClr val="00A18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6" name="Google Shape;146;p6"/>
          <p:cNvSpPr txBox="1"/>
          <p:nvPr/>
        </p:nvSpPr>
        <p:spPr>
          <a:xfrm>
            <a:off x="2047194" y="5916733"/>
            <a:ext cx="4077107" cy="10858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rgbClr val="00A181"/>
                </a:solidFill>
                <a:latin typeface="Arial"/>
                <a:ea typeface="Arial"/>
                <a:cs typeface="Arial"/>
                <a:sym typeface="Arial"/>
              </a:rPr>
              <a:t>Promote informed eating</a:t>
            </a:r>
            <a:endParaRPr/>
          </a:p>
        </p:txBody>
      </p:sp>
      <p:sp>
        <p:nvSpPr>
          <p:cNvPr id="147" name="Google Shape;147;p6"/>
          <p:cNvSpPr txBox="1"/>
          <p:nvPr/>
        </p:nvSpPr>
        <p:spPr>
          <a:xfrm>
            <a:off x="7221869" y="5781377"/>
            <a:ext cx="3918844" cy="10858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rgbClr val="00A181"/>
                </a:solidFill>
                <a:latin typeface="Arial"/>
                <a:ea typeface="Arial"/>
                <a:cs typeface="Arial"/>
                <a:sym typeface="Arial"/>
              </a:rPr>
              <a:t>Estimate Calorie count</a:t>
            </a:r>
            <a:endParaRPr/>
          </a:p>
        </p:txBody>
      </p:sp>
      <p:sp>
        <p:nvSpPr>
          <p:cNvPr id="148" name="Google Shape;148;p6"/>
          <p:cNvSpPr txBox="1"/>
          <p:nvPr/>
        </p:nvSpPr>
        <p:spPr>
          <a:xfrm>
            <a:off x="12415705" y="5645271"/>
            <a:ext cx="4571678" cy="16287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rgbClr val="00A181"/>
                </a:solidFill>
                <a:latin typeface="Arial"/>
                <a:ea typeface="Arial"/>
                <a:cs typeface="Arial"/>
                <a:sym typeface="Arial"/>
              </a:rPr>
              <a:t>User-friendly and advises healthy or not</a:t>
            </a:r>
            <a:endParaRPr/>
          </a:p>
        </p:txBody>
      </p:sp>
      <p:sp>
        <p:nvSpPr>
          <p:cNvPr id="149" name="Google Shape;149;p6"/>
          <p:cNvSpPr txBox="1"/>
          <p:nvPr/>
        </p:nvSpPr>
        <p:spPr>
          <a:xfrm>
            <a:off x="1524372" y="2542877"/>
            <a:ext cx="7288335" cy="14210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33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objectives</a:t>
            </a:r>
            <a:endParaRPr/>
          </a:p>
        </p:txBody>
      </p:sp>
      <p:sp>
        <p:nvSpPr>
          <p:cNvPr id="150" name="Google Shape;150;p6"/>
          <p:cNvSpPr/>
          <p:nvPr/>
        </p:nvSpPr>
        <p:spPr>
          <a:xfrm>
            <a:off x="3349453" y="8207877"/>
            <a:ext cx="380203" cy="329258"/>
          </a:xfrm>
          <a:custGeom>
            <a:rect b="b" l="l" r="r" t="t"/>
            <a:pathLst>
              <a:path extrusionOk="0" h="3134614" w="3619627">
                <a:moveTo>
                  <a:pt x="3619627" y="1567307"/>
                </a:moveTo>
                <a:lnTo>
                  <a:pt x="2714752" y="3134614"/>
                </a:lnTo>
                <a:lnTo>
                  <a:pt x="904875" y="3134614"/>
                </a:lnTo>
                <a:lnTo>
                  <a:pt x="0" y="1567307"/>
                </a:lnTo>
                <a:lnTo>
                  <a:pt x="904875" y="0"/>
                </a:lnTo>
                <a:lnTo>
                  <a:pt x="2714625" y="0"/>
                </a:lnTo>
                <a:lnTo>
                  <a:pt x="3619627" y="1567307"/>
                </a:lnTo>
                <a:close/>
              </a:path>
            </a:pathLst>
          </a:custGeom>
          <a:solidFill>
            <a:srgbClr val="00A181"/>
          </a:solidFill>
          <a:ln>
            <a:noFill/>
          </a:ln>
        </p:spPr>
      </p:sp>
      <p:sp>
        <p:nvSpPr>
          <p:cNvPr id="151" name="Google Shape;151;p6"/>
          <p:cNvSpPr/>
          <p:nvPr/>
        </p:nvSpPr>
        <p:spPr>
          <a:xfrm>
            <a:off x="8037792" y="8198352"/>
            <a:ext cx="380203" cy="329258"/>
          </a:xfrm>
          <a:custGeom>
            <a:rect b="b" l="l" r="r" t="t"/>
            <a:pathLst>
              <a:path extrusionOk="0" h="3134614" w="3619627">
                <a:moveTo>
                  <a:pt x="3619627" y="1567307"/>
                </a:moveTo>
                <a:lnTo>
                  <a:pt x="2714752" y="3134614"/>
                </a:lnTo>
                <a:lnTo>
                  <a:pt x="904875" y="3134614"/>
                </a:lnTo>
                <a:lnTo>
                  <a:pt x="0" y="1567307"/>
                </a:lnTo>
                <a:lnTo>
                  <a:pt x="904875" y="0"/>
                </a:lnTo>
                <a:lnTo>
                  <a:pt x="2714625" y="0"/>
                </a:lnTo>
                <a:lnTo>
                  <a:pt x="3619627" y="1567307"/>
                </a:lnTo>
                <a:close/>
              </a:path>
            </a:pathLst>
          </a:custGeom>
          <a:solidFill>
            <a:srgbClr val="00A181"/>
          </a:solidFill>
          <a:ln>
            <a:noFill/>
          </a:ln>
        </p:spPr>
      </p:sp>
      <p:sp>
        <p:nvSpPr>
          <p:cNvPr id="152" name="Google Shape;152;p6"/>
          <p:cNvSpPr/>
          <p:nvPr/>
        </p:nvSpPr>
        <p:spPr>
          <a:xfrm>
            <a:off x="12863735" y="8207877"/>
            <a:ext cx="380203" cy="329258"/>
          </a:xfrm>
          <a:custGeom>
            <a:rect b="b" l="l" r="r" t="t"/>
            <a:pathLst>
              <a:path extrusionOk="0" h="3134614" w="3619627">
                <a:moveTo>
                  <a:pt x="3619627" y="1567307"/>
                </a:moveTo>
                <a:lnTo>
                  <a:pt x="2714752" y="3134614"/>
                </a:lnTo>
                <a:lnTo>
                  <a:pt x="904875" y="3134614"/>
                </a:lnTo>
                <a:lnTo>
                  <a:pt x="0" y="1567307"/>
                </a:lnTo>
                <a:lnTo>
                  <a:pt x="904875" y="0"/>
                </a:lnTo>
                <a:lnTo>
                  <a:pt x="2714625" y="0"/>
                </a:lnTo>
                <a:lnTo>
                  <a:pt x="3619627" y="1567307"/>
                </a:lnTo>
                <a:close/>
              </a:path>
            </a:pathLst>
          </a:custGeom>
          <a:solidFill>
            <a:srgbClr val="00A181"/>
          </a:solidFill>
          <a:ln>
            <a:noFill/>
          </a:ln>
        </p:spPr>
      </p:sp>
      <p:sp>
        <p:nvSpPr>
          <p:cNvPr id="153" name="Google Shape;153;p6"/>
          <p:cNvSpPr/>
          <p:nvPr/>
        </p:nvSpPr>
        <p:spPr>
          <a:xfrm>
            <a:off x="16799111" y="2687862"/>
            <a:ext cx="2977778" cy="2578770"/>
          </a:xfrm>
          <a:custGeom>
            <a:rect b="b" l="l" r="r" t="t"/>
            <a:pathLst>
              <a:path extrusionOk="0" h="3134614" w="3619627">
                <a:moveTo>
                  <a:pt x="3619627" y="1567307"/>
                </a:moveTo>
                <a:lnTo>
                  <a:pt x="2714752" y="3134614"/>
                </a:lnTo>
                <a:lnTo>
                  <a:pt x="904875" y="3134614"/>
                </a:lnTo>
                <a:lnTo>
                  <a:pt x="0" y="1567307"/>
                </a:lnTo>
                <a:lnTo>
                  <a:pt x="904875" y="0"/>
                </a:lnTo>
                <a:lnTo>
                  <a:pt x="2714625" y="0"/>
                </a:lnTo>
                <a:lnTo>
                  <a:pt x="3619627" y="1567307"/>
                </a:lnTo>
                <a:close/>
              </a:path>
            </a:pathLst>
          </a:custGeom>
          <a:solidFill>
            <a:srgbClr val="00A181"/>
          </a:solidFill>
          <a:ln>
            <a:noFill/>
          </a:ln>
        </p:spPr>
      </p:sp>
      <p:sp>
        <p:nvSpPr>
          <p:cNvPr id="154" name="Google Shape;154;p6"/>
          <p:cNvSpPr/>
          <p:nvPr/>
        </p:nvSpPr>
        <p:spPr>
          <a:xfrm>
            <a:off x="13660090" y="-135282"/>
            <a:ext cx="4201515" cy="3638531"/>
          </a:xfrm>
          <a:custGeom>
            <a:rect b="b" l="l" r="r" t="t"/>
            <a:pathLst>
              <a:path extrusionOk="0" h="3134614" w="3619627">
                <a:moveTo>
                  <a:pt x="3619627" y="1567307"/>
                </a:moveTo>
                <a:lnTo>
                  <a:pt x="2714752" y="3134614"/>
                </a:lnTo>
                <a:lnTo>
                  <a:pt x="904875" y="3134614"/>
                </a:lnTo>
                <a:lnTo>
                  <a:pt x="0" y="1567307"/>
                </a:lnTo>
                <a:lnTo>
                  <a:pt x="904875" y="0"/>
                </a:lnTo>
                <a:lnTo>
                  <a:pt x="2714625" y="0"/>
                </a:lnTo>
                <a:lnTo>
                  <a:pt x="3619627" y="1567307"/>
                </a:lnTo>
                <a:close/>
              </a:path>
            </a:pathLst>
          </a:custGeom>
          <a:solidFill>
            <a:srgbClr val="F76B50"/>
          </a:solidFill>
          <a:ln>
            <a:noFill/>
          </a:ln>
        </p:spPr>
      </p:sp>
      <p:sp>
        <p:nvSpPr>
          <p:cNvPr id="155" name="Google Shape;155;p6"/>
          <p:cNvSpPr/>
          <p:nvPr/>
        </p:nvSpPr>
        <p:spPr>
          <a:xfrm>
            <a:off x="13243939" y="-956153"/>
            <a:ext cx="2481390" cy="2148895"/>
          </a:xfrm>
          <a:custGeom>
            <a:rect b="b" l="l" r="r" t="t"/>
            <a:pathLst>
              <a:path extrusionOk="0" h="3134614" w="3619627">
                <a:moveTo>
                  <a:pt x="3619627" y="1567307"/>
                </a:moveTo>
                <a:lnTo>
                  <a:pt x="2714752" y="3134614"/>
                </a:lnTo>
                <a:lnTo>
                  <a:pt x="904875" y="3134614"/>
                </a:lnTo>
                <a:lnTo>
                  <a:pt x="0" y="1567307"/>
                </a:lnTo>
                <a:lnTo>
                  <a:pt x="904875" y="0"/>
                </a:lnTo>
                <a:lnTo>
                  <a:pt x="2714625" y="0"/>
                </a:lnTo>
                <a:lnTo>
                  <a:pt x="3619627" y="1567307"/>
                </a:lnTo>
                <a:close/>
              </a:path>
            </a:pathLst>
          </a:custGeom>
          <a:solidFill>
            <a:srgbClr val="FFDCC8"/>
          </a:solidFill>
          <a:ln>
            <a:noFill/>
          </a:ln>
        </p:spPr>
      </p:sp>
      <p:sp>
        <p:nvSpPr>
          <p:cNvPr id="156" name="Google Shape;156;p6"/>
          <p:cNvSpPr/>
          <p:nvPr/>
        </p:nvSpPr>
        <p:spPr>
          <a:xfrm>
            <a:off x="14855214" y="1620759"/>
            <a:ext cx="1740229" cy="1863288"/>
          </a:xfrm>
          <a:custGeom>
            <a:rect b="b" l="l" r="r" t="t"/>
            <a:pathLst>
              <a:path extrusionOk="0" h="1863288" w="1740229">
                <a:moveTo>
                  <a:pt x="0" y="0"/>
                </a:moveTo>
                <a:lnTo>
                  <a:pt x="1740228" y="0"/>
                </a:lnTo>
                <a:lnTo>
                  <a:pt x="1740228" y="1863287"/>
                </a:lnTo>
                <a:lnTo>
                  <a:pt x="0" y="186328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4F4"/>
        </a:solidFill>
      </p:bgPr>
    </p:bg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7"/>
          <p:cNvSpPr txBox="1"/>
          <p:nvPr/>
        </p:nvSpPr>
        <p:spPr>
          <a:xfrm>
            <a:off x="406681" y="461691"/>
            <a:ext cx="9588010" cy="1285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4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Existing System</a:t>
            </a:r>
            <a:endParaRPr/>
          </a:p>
        </p:txBody>
      </p:sp>
      <p:sp>
        <p:nvSpPr>
          <p:cNvPr id="162" name="Google Shape;162;p7"/>
          <p:cNvSpPr/>
          <p:nvPr/>
        </p:nvSpPr>
        <p:spPr>
          <a:xfrm rot="10800000">
            <a:off x="-1306086" y="4784384"/>
            <a:ext cx="4985461" cy="4317433"/>
          </a:xfrm>
          <a:custGeom>
            <a:rect b="b" l="l" r="r" t="t"/>
            <a:pathLst>
              <a:path extrusionOk="0" h="3134614" w="3619627">
                <a:moveTo>
                  <a:pt x="3619627" y="1567307"/>
                </a:moveTo>
                <a:lnTo>
                  <a:pt x="2714752" y="3134614"/>
                </a:lnTo>
                <a:lnTo>
                  <a:pt x="904875" y="3134614"/>
                </a:lnTo>
                <a:lnTo>
                  <a:pt x="0" y="1567307"/>
                </a:lnTo>
                <a:lnTo>
                  <a:pt x="904875" y="0"/>
                </a:lnTo>
                <a:lnTo>
                  <a:pt x="2714625" y="0"/>
                </a:lnTo>
                <a:lnTo>
                  <a:pt x="3619627" y="1567307"/>
                </a:lnTo>
                <a:close/>
              </a:path>
            </a:pathLst>
          </a:custGeom>
          <a:solidFill>
            <a:srgbClr val="FFDCC8"/>
          </a:solidFill>
          <a:ln>
            <a:noFill/>
          </a:ln>
        </p:spPr>
      </p:sp>
      <p:sp>
        <p:nvSpPr>
          <p:cNvPr id="163" name="Google Shape;163;p7"/>
          <p:cNvSpPr/>
          <p:nvPr/>
        </p:nvSpPr>
        <p:spPr>
          <a:xfrm rot="10800000">
            <a:off x="3061137" y="7061834"/>
            <a:ext cx="3480308" cy="3013963"/>
          </a:xfrm>
          <a:custGeom>
            <a:rect b="b" l="l" r="r" t="t"/>
            <a:pathLst>
              <a:path extrusionOk="0" h="3134614" w="3619627">
                <a:moveTo>
                  <a:pt x="3619627" y="1567307"/>
                </a:moveTo>
                <a:lnTo>
                  <a:pt x="2714752" y="3134614"/>
                </a:lnTo>
                <a:lnTo>
                  <a:pt x="904875" y="3134614"/>
                </a:lnTo>
                <a:lnTo>
                  <a:pt x="0" y="1567307"/>
                </a:lnTo>
                <a:lnTo>
                  <a:pt x="904875" y="0"/>
                </a:lnTo>
                <a:lnTo>
                  <a:pt x="2714625" y="0"/>
                </a:lnTo>
                <a:lnTo>
                  <a:pt x="3619627" y="1567307"/>
                </a:lnTo>
                <a:close/>
              </a:path>
            </a:pathLst>
          </a:custGeom>
          <a:solidFill>
            <a:srgbClr val="F1B86E"/>
          </a:solidFill>
          <a:ln>
            <a:noFill/>
          </a:ln>
        </p:spPr>
      </p:sp>
      <p:sp>
        <p:nvSpPr>
          <p:cNvPr id="164" name="Google Shape;164;p7"/>
          <p:cNvSpPr/>
          <p:nvPr/>
        </p:nvSpPr>
        <p:spPr>
          <a:xfrm rot="10800000">
            <a:off x="2780085" y="4005595"/>
            <a:ext cx="1798578" cy="1557577"/>
          </a:xfrm>
          <a:custGeom>
            <a:rect b="b" l="l" r="r" t="t"/>
            <a:pathLst>
              <a:path extrusionOk="0" h="3134614" w="3619627">
                <a:moveTo>
                  <a:pt x="3619627" y="1567307"/>
                </a:moveTo>
                <a:lnTo>
                  <a:pt x="2714752" y="3134614"/>
                </a:lnTo>
                <a:lnTo>
                  <a:pt x="904875" y="3134614"/>
                </a:lnTo>
                <a:lnTo>
                  <a:pt x="0" y="1567307"/>
                </a:lnTo>
                <a:lnTo>
                  <a:pt x="904875" y="0"/>
                </a:lnTo>
                <a:lnTo>
                  <a:pt x="2714625" y="0"/>
                </a:lnTo>
                <a:lnTo>
                  <a:pt x="3619627" y="1567307"/>
                </a:lnTo>
                <a:close/>
              </a:path>
            </a:pathLst>
          </a:custGeom>
          <a:solidFill>
            <a:srgbClr val="F76B50"/>
          </a:solidFill>
          <a:ln>
            <a:noFill/>
          </a:ln>
        </p:spPr>
      </p:sp>
      <p:sp>
        <p:nvSpPr>
          <p:cNvPr id="165" name="Google Shape;165;p7"/>
          <p:cNvSpPr/>
          <p:nvPr/>
        </p:nvSpPr>
        <p:spPr>
          <a:xfrm rot="10800000">
            <a:off x="406681" y="7795449"/>
            <a:ext cx="3378391" cy="2925703"/>
          </a:xfrm>
          <a:custGeom>
            <a:rect b="b" l="l" r="r" t="t"/>
            <a:pathLst>
              <a:path extrusionOk="0" h="3134614" w="3619627">
                <a:moveTo>
                  <a:pt x="3619627" y="1567307"/>
                </a:moveTo>
                <a:lnTo>
                  <a:pt x="2714752" y="3134614"/>
                </a:lnTo>
                <a:lnTo>
                  <a:pt x="904875" y="3134614"/>
                </a:lnTo>
                <a:lnTo>
                  <a:pt x="0" y="1567307"/>
                </a:lnTo>
                <a:lnTo>
                  <a:pt x="904875" y="0"/>
                </a:lnTo>
                <a:lnTo>
                  <a:pt x="2714625" y="0"/>
                </a:lnTo>
                <a:lnTo>
                  <a:pt x="3619627" y="1567307"/>
                </a:lnTo>
                <a:close/>
              </a:path>
            </a:pathLst>
          </a:custGeom>
          <a:solidFill>
            <a:srgbClr val="237161"/>
          </a:solidFill>
          <a:ln>
            <a:noFill/>
          </a:ln>
        </p:spPr>
      </p:sp>
      <p:sp>
        <p:nvSpPr>
          <p:cNvPr id="166" name="Google Shape;166;p7"/>
          <p:cNvSpPr txBox="1"/>
          <p:nvPr/>
        </p:nvSpPr>
        <p:spPr>
          <a:xfrm>
            <a:off x="4958818" y="2606843"/>
            <a:ext cx="9662610" cy="56371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10384" lvl="1" marL="620769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75"/>
              <a:buFont typeface="Arial"/>
              <a:buChar char="•"/>
            </a:pPr>
            <a:r>
              <a:rPr b="0" i="0" lang="en-US" sz="287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Traditional dietition.</a:t>
            </a:r>
            <a:endParaRPr/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7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indent="-310384" lvl="1" marL="620769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75"/>
              <a:buFont typeface="Arial"/>
              <a:buChar char="•"/>
            </a:pPr>
            <a:r>
              <a:rPr b="0" i="0" lang="en-US" sz="287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Noom-This app include a high subscription cost, initial setup and login is time-consuming</a:t>
            </a:r>
            <a:endParaRPr/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87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0384" lvl="1" marL="620769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75"/>
              <a:buFont typeface="Arial"/>
              <a:buChar char="•"/>
            </a:pPr>
            <a:r>
              <a:rPr b="0" i="0" lang="en-US" sz="287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Myfitnesspal-The app overestimates calorie needs, because it overestimates calories burned from activity</a:t>
            </a:r>
            <a:endParaRPr/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87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0384" lvl="1" marL="620769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75"/>
              <a:buFont typeface="Arial"/>
              <a:buChar char="•"/>
            </a:pPr>
            <a:r>
              <a:rPr b="0" i="0" lang="en-US" sz="287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Fatsecret-This app include a less user-friendly interface compared to other apps, potentially making it harder to navigate. </a:t>
            </a:r>
            <a:endParaRPr/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87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7" name="Google Shape;167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101429" y="6177831"/>
            <a:ext cx="3566639" cy="38979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4F4"/>
        </a:solidFill>
      </p:bgPr>
    </p:bg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8"/>
          <p:cNvSpPr/>
          <p:nvPr/>
        </p:nvSpPr>
        <p:spPr>
          <a:xfrm rot="10800000">
            <a:off x="15649526" y="340283"/>
            <a:ext cx="5276948" cy="4569862"/>
          </a:xfrm>
          <a:custGeom>
            <a:rect b="b" l="l" r="r" t="t"/>
            <a:pathLst>
              <a:path extrusionOk="0" h="3134614" w="3619627">
                <a:moveTo>
                  <a:pt x="3619627" y="1567307"/>
                </a:moveTo>
                <a:lnTo>
                  <a:pt x="2714752" y="3134614"/>
                </a:lnTo>
                <a:lnTo>
                  <a:pt x="904875" y="3134614"/>
                </a:lnTo>
                <a:lnTo>
                  <a:pt x="0" y="1567307"/>
                </a:lnTo>
                <a:lnTo>
                  <a:pt x="904875" y="0"/>
                </a:lnTo>
                <a:lnTo>
                  <a:pt x="2714625" y="0"/>
                </a:lnTo>
                <a:lnTo>
                  <a:pt x="3619627" y="1567307"/>
                </a:lnTo>
                <a:close/>
              </a:path>
            </a:pathLst>
          </a:custGeom>
          <a:solidFill>
            <a:srgbClr val="237161"/>
          </a:solidFill>
          <a:ln>
            <a:noFill/>
          </a:ln>
        </p:spPr>
      </p:sp>
      <p:sp>
        <p:nvSpPr>
          <p:cNvPr id="173" name="Google Shape;173;p8"/>
          <p:cNvSpPr/>
          <p:nvPr/>
        </p:nvSpPr>
        <p:spPr>
          <a:xfrm rot="10800000">
            <a:off x="14955437" y="9045578"/>
            <a:ext cx="3801687" cy="3292279"/>
          </a:xfrm>
          <a:custGeom>
            <a:rect b="b" l="l" r="r" t="t"/>
            <a:pathLst>
              <a:path extrusionOk="0" h="3134614" w="3619627">
                <a:moveTo>
                  <a:pt x="3619627" y="1567307"/>
                </a:moveTo>
                <a:lnTo>
                  <a:pt x="2714752" y="3134614"/>
                </a:lnTo>
                <a:lnTo>
                  <a:pt x="904875" y="3134614"/>
                </a:lnTo>
                <a:lnTo>
                  <a:pt x="0" y="1567307"/>
                </a:lnTo>
                <a:lnTo>
                  <a:pt x="904875" y="0"/>
                </a:lnTo>
                <a:lnTo>
                  <a:pt x="2714625" y="0"/>
                </a:lnTo>
                <a:lnTo>
                  <a:pt x="3619627" y="1567307"/>
                </a:lnTo>
                <a:close/>
              </a:path>
            </a:pathLst>
          </a:custGeom>
          <a:solidFill>
            <a:srgbClr val="F1B86E"/>
          </a:solidFill>
          <a:ln>
            <a:noFill/>
          </a:ln>
        </p:spPr>
      </p:sp>
      <p:sp>
        <p:nvSpPr>
          <p:cNvPr id="174" name="Google Shape;174;p8"/>
          <p:cNvSpPr txBox="1"/>
          <p:nvPr/>
        </p:nvSpPr>
        <p:spPr>
          <a:xfrm>
            <a:off x="2693133" y="2445763"/>
            <a:ext cx="12956393" cy="6152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27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27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0335" lvl="1" marL="760670" marR="0" rtl="0" algn="l">
              <a:lnSpc>
                <a:spcPct val="13999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23"/>
              <a:buFont typeface="Arial"/>
              <a:buChar char="•"/>
            </a:pPr>
            <a:r>
              <a:rPr b="0" i="0" lang="en-US" sz="35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Our Calorie Advisor Web application is developed using Gemini Pro. </a:t>
            </a:r>
            <a:endParaRPr/>
          </a:p>
          <a:p>
            <a:pPr indent="-380335" lvl="1" marL="760670" marR="0" rtl="0" algn="l">
              <a:lnSpc>
                <a:spcPct val="13999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23"/>
              <a:buFont typeface="Arial"/>
              <a:buChar char="•"/>
            </a:pPr>
            <a:r>
              <a:rPr b="0" i="0" lang="en-US" sz="35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Our Caltrack interacts with user and provides the amount of calorie present in the food they consume.</a:t>
            </a:r>
            <a:endParaRPr/>
          </a:p>
          <a:p>
            <a:pPr indent="-380335" lvl="1" marL="760670" marR="0" rtl="0" algn="l">
              <a:lnSpc>
                <a:spcPct val="13999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23"/>
              <a:buFont typeface="Arial"/>
              <a:buChar char="•"/>
            </a:pPr>
            <a:r>
              <a:rPr b="0" i="0" lang="en-US" sz="35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It is available 24/7 so the user can use it anytime.</a:t>
            </a:r>
            <a:endParaRPr/>
          </a:p>
          <a:p>
            <a:pPr indent="-380335" lvl="1" marL="760670" marR="0" rtl="0" algn="l">
              <a:lnSpc>
                <a:spcPct val="13999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23"/>
              <a:buFont typeface="Arial"/>
              <a:buChar char="•"/>
            </a:pPr>
            <a:r>
              <a:rPr b="0" i="0" lang="en-US" sz="35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User can upload images and get  response of calorie count.</a:t>
            </a:r>
            <a:endParaRPr/>
          </a:p>
          <a:p>
            <a:pPr indent="-380335" lvl="1" marL="760670" marR="0" rtl="0" algn="l">
              <a:lnSpc>
                <a:spcPct val="13999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23"/>
              <a:buFont typeface="Arial"/>
              <a:buChar char="•"/>
            </a:pPr>
            <a:r>
              <a:rPr b="0" i="0" lang="en-US" sz="35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Free cost for all users</a:t>
            </a:r>
            <a:endParaRPr/>
          </a:p>
        </p:txBody>
      </p:sp>
      <p:sp>
        <p:nvSpPr>
          <p:cNvPr id="175" name="Google Shape;175;p8"/>
          <p:cNvSpPr txBox="1"/>
          <p:nvPr/>
        </p:nvSpPr>
        <p:spPr>
          <a:xfrm>
            <a:off x="4359822" y="2045480"/>
            <a:ext cx="10107564" cy="11594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664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Proposed System</a:t>
            </a:r>
            <a:endParaRPr/>
          </a:p>
        </p:txBody>
      </p:sp>
      <p:sp>
        <p:nvSpPr>
          <p:cNvPr id="176" name="Google Shape;176;p8"/>
          <p:cNvSpPr/>
          <p:nvPr/>
        </p:nvSpPr>
        <p:spPr>
          <a:xfrm>
            <a:off x="-262408" y="340283"/>
            <a:ext cx="3948234" cy="1724379"/>
          </a:xfrm>
          <a:custGeom>
            <a:rect b="b" l="l" r="r" t="t"/>
            <a:pathLst>
              <a:path extrusionOk="0" h="1724379" w="3948234">
                <a:moveTo>
                  <a:pt x="0" y="0"/>
                </a:moveTo>
                <a:lnTo>
                  <a:pt x="3948234" y="0"/>
                </a:lnTo>
                <a:lnTo>
                  <a:pt x="3948234" y="1724379"/>
                </a:lnTo>
                <a:lnTo>
                  <a:pt x="0" y="172437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77" name="Google Shape;177;p8"/>
          <p:cNvSpPr/>
          <p:nvPr/>
        </p:nvSpPr>
        <p:spPr>
          <a:xfrm>
            <a:off x="16856281" y="681117"/>
            <a:ext cx="1222079" cy="1695370"/>
          </a:xfrm>
          <a:custGeom>
            <a:rect b="b" l="l" r="r" t="t"/>
            <a:pathLst>
              <a:path extrusionOk="0" h="1695370" w="1222079">
                <a:moveTo>
                  <a:pt x="0" y="0"/>
                </a:moveTo>
                <a:lnTo>
                  <a:pt x="1222079" y="0"/>
                </a:lnTo>
                <a:lnTo>
                  <a:pt x="1222079" y="1695370"/>
                </a:lnTo>
                <a:lnTo>
                  <a:pt x="0" y="169537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78" name="Google Shape;178;p8"/>
          <p:cNvSpPr/>
          <p:nvPr/>
        </p:nvSpPr>
        <p:spPr>
          <a:xfrm>
            <a:off x="15649526" y="6872609"/>
            <a:ext cx="2154120" cy="2172969"/>
          </a:xfrm>
          <a:custGeom>
            <a:rect b="b" l="l" r="r" t="t"/>
            <a:pathLst>
              <a:path extrusionOk="0" h="2172969" w="2154120">
                <a:moveTo>
                  <a:pt x="0" y="0"/>
                </a:moveTo>
                <a:lnTo>
                  <a:pt x="2154120" y="0"/>
                </a:lnTo>
                <a:lnTo>
                  <a:pt x="2154120" y="2172969"/>
                </a:lnTo>
                <a:lnTo>
                  <a:pt x="0" y="217296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DCC8"/>
        </a:solidFill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9"/>
          <p:cNvSpPr txBox="1"/>
          <p:nvPr/>
        </p:nvSpPr>
        <p:spPr>
          <a:xfrm>
            <a:off x="3449019" y="1019175"/>
            <a:ext cx="13375594" cy="11525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System Architecture</a:t>
            </a:r>
            <a:endParaRPr/>
          </a:p>
        </p:txBody>
      </p:sp>
      <p:sp>
        <p:nvSpPr>
          <p:cNvPr id="184" name="Google Shape;184;p9"/>
          <p:cNvSpPr/>
          <p:nvPr/>
        </p:nvSpPr>
        <p:spPr>
          <a:xfrm>
            <a:off x="15600730" y="-1466618"/>
            <a:ext cx="6210236" cy="5378093"/>
          </a:xfrm>
          <a:custGeom>
            <a:rect b="b" l="l" r="r" t="t"/>
            <a:pathLst>
              <a:path extrusionOk="0" h="3134614" w="3619627">
                <a:moveTo>
                  <a:pt x="3619627" y="1567307"/>
                </a:moveTo>
                <a:lnTo>
                  <a:pt x="2714752" y="3134614"/>
                </a:lnTo>
                <a:lnTo>
                  <a:pt x="904875" y="3134614"/>
                </a:lnTo>
                <a:lnTo>
                  <a:pt x="0" y="1567307"/>
                </a:lnTo>
                <a:lnTo>
                  <a:pt x="904875" y="0"/>
                </a:lnTo>
                <a:lnTo>
                  <a:pt x="2714625" y="0"/>
                </a:lnTo>
                <a:lnTo>
                  <a:pt x="3619627" y="1567307"/>
                </a:lnTo>
                <a:close/>
              </a:path>
            </a:pathLst>
          </a:custGeom>
          <a:solidFill>
            <a:srgbClr val="F1B86E"/>
          </a:solidFill>
          <a:ln>
            <a:noFill/>
          </a:ln>
        </p:spPr>
      </p:sp>
      <p:sp>
        <p:nvSpPr>
          <p:cNvPr id="185" name="Google Shape;185;p9"/>
          <p:cNvSpPr/>
          <p:nvPr/>
        </p:nvSpPr>
        <p:spPr>
          <a:xfrm>
            <a:off x="-1074717" y="8625488"/>
            <a:ext cx="2695438" cy="2334501"/>
          </a:xfrm>
          <a:custGeom>
            <a:rect b="b" l="l" r="r" t="t"/>
            <a:pathLst>
              <a:path extrusionOk="0" h="5372100" w="6202680">
                <a:moveTo>
                  <a:pt x="4652010" y="0"/>
                </a:moveTo>
                <a:lnTo>
                  <a:pt x="1550670" y="0"/>
                </a:lnTo>
                <a:lnTo>
                  <a:pt x="0" y="2686050"/>
                </a:lnTo>
                <a:lnTo>
                  <a:pt x="1550670" y="5372100"/>
                </a:lnTo>
                <a:lnTo>
                  <a:pt x="4652010" y="5372100"/>
                </a:lnTo>
                <a:lnTo>
                  <a:pt x="6202680" y="2686050"/>
                </a:lnTo>
                <a:lnTo>
                  <a:pt x="4652010" y="0"/>
                </a:lnTo>
                <a:close/>
              </a:path>
            </a:pathLst>
          </a:custGeom>
          <a:solidFill>
            <a:srgbClr val="00A181"/>
          </a:solidFill>
          <a:ln>
            <a:noFill/>
          </a:ln>
        </p:spPr>
      </p:sp>
      <p:sp>
        <p:nvSpPr>
          <p:cNvPr id="186" name="Google Shape;186;p9"/>
          <p:cNvSpPr/>
          <p:nvPr/>
        </p:nvSpPr>
        <p:spPr>
          <a:xfrm>
            <a:off x="3290756" y="3196858"/>
            <a:ext cx="12151711" cy="6595881"/>
          </a:xfrm>
          <a:custGeom>
            <a:rect b="b" l="l" r="r" t="t"/>
            <a:pathLst>
              <a:path extrusionOk="0" h="6595881" w="12151711">
                <a:moveTo>
                  <a:pt x="0" y="0"/>
                </a:moveTo>
                <a:lnTo>
                  <a:pt x="12151711" y="0"/>
                </a:lnTo>
                <a:lnTo>
                  <a:pt x="12151711" y="6595881"/>
                </a:lnTo>
                <a:lnTo>
                  <a:pt x="0" y="659588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</cp:coreProperties>
</file>